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3.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 id="2147483665" r:id="rId2"/>
    <p:sldMasterId id="2147483666" r:id="rId3"/>
  </p:sldMasterIdLst>
  <p:notesMasterIdLst>
    <p:notesMasterId r:id="rId6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321"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x="9144000" cy="5143500" type="screen16x9"/>
  <p:notesSz cx="9925050" cy="6665913"/>
  <p:embeddedFontLst>
    <p:embeddedFont>
      <p:font typeface="Helvetica Neue" panose="02000503000000020004" pitchFamily="2" charset="0"/>
      <p:regular r:id="rId70"/>
      <p:bold r:id="rId71"/>
      <p:italic r:id="rId72"/>
      <p:boldItalic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ose 6D"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4675"/>
  </p:normalViewPr>
  <p:slideViewPr>
    <p:cSldViewPr snapToGrid="0">
      <p:cViewPr varScale="1">
        <p:scale>
          <a:sx n="148" d="100"/>
          <a:sy n="148" d="100"/>
        </p:scale>
        <p:origin x="792" y="176"/>
      </p:cViewPr>
      <p:guideLst>
        <p:guide orient="horz" pos="2160"/>
        <p:guide pos="2880"/>
        <p:guide orient="horz" pos="162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5.fntdata"/><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3.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4.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7.fntdata"/><Relationship Id="rId7" Type="http://schemas.openxmlformats.org/officeDocument/2006/relationships/slide" Target="slides/slide4.xml"/><Relationship Id="rId71"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7-23T07:28:34.046" idx="1">
    <p:pos x="200" y="193"/>
    <p:text>add a value bar</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7-23T07:32:23.961" idx="2">
    <p:pos x="31" y="2811"/>
    <p:text>citation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5-07-23T07:39:39.726" idx="3">
    <p:pos x="200" y="193"/>
    <p:text>skip this part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4300855" cy="333296"/>
          </a:xfrm>
          <a:prstGeom prst="rect">
            <a:avLst/>
          </a:prstGeom>
          <a:noFill/>
          <a:ln>
            <a:noFill/>
          </a:ln>
        </p:spPr>
        <p:txBody>
          <a:bodyPr spcFirstLastPara="1" wrap="square" lIns="90700" tIns="45350" rIns="90700" bIns="453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621901" y="0"/>
            <a:ext cx="4300855" cy="333296"/>
          </a:xfrm>
          <a:prstGeom prst="rect">
            <a:avLst/>
          </a:prstGeom>
          <a:noFill/>
          <a:ln>
            <a:noFill/>
          </a:ln>
        </p:spPr>
        <p:txBody>
          <a:bodyPr spcFirstLastPara="1" wrap="square" lIns="90700" tIns="45350" rIns="90700" bIns="453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Noto Sans Symbols"/>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ourier New"/>
              <a:buChar char="o"/>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Noto Sans Symbols"/>
              <a:buChar char="▪"/>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6331460"/>
            <a:ext cx="4300855" cy="333296"/>
          </a:xfrm>
          <a:prstGeom prst="rect">
            <a:avLst/>
          </a:prstGeom>
          <a:noFill/>
          <a:ln>
            <a:noFill/>
          </a:ln>
        </p:spPr>
        <p:txBody>
          <a:bodyPr spcFirstLastPara="1" wrap="square" lIns="90700" tIns="45350" rIns="90700" bIns="453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1:notes"/>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0"/>
              </a:spcBef>
              <a:spcAft>
                <a:spcPts val="0"/>
              </a:spcAft>
              <a:buSzPts val="1400"/>
              <a:buNone/>
            </a:pPr>
            <a:r>
              <a:rPr lang="en-GB" sz="1050">
                <a:solidFill>
                  <a:srgbClr val="444746"/>
                </a:solidFill>
                <a:latin typeface="Roboto"/>
                <a:ea typeface="Roboto"/>
                <a:cs typeface="Roboto"/>
                <a:sym typeface="Roboto"/>
              </a:rPr>
              <a:t>Give an explanation of what 6D pose is!</a:t>
            </a:r>
            <a:br>
              <a:rPr lang="en-GB" sz="1050">
                <a:solidFill>
                  <a:srgbClr val="444746"/>
                </a:solidFill>
                <a:latin typeface="Roboto"/>
                <a:ea typeface="Roboto"/>
                <a:cs typeface="Roboto"/>
                <a:sym typeface="Roboto"/>
              </a:rPr>
            </a:br>
            <a:r>
              <a:rPr lang="en-GB" sz="1050">
                <a:solidFill>
                  <a:srgbClr val="444746"/>
                </a:solidFill>
                <a:latin typeface="Roboto"/>
                <a:ea typeface="Roboto"/>
                <a:cs typeface="Roboto"/>
                <a:sym typeface="Roboto"/>
              </a:rPr>
              <a:t>For example, let me explain about what is object pose here. It is the 6D pose of object relative to the camera pose. when the camera changes, the pose also change.</a:t>
            </a:r>
            <a:endParaRPr/>
          </a:p>
        </p:txBody>
      </p:sp>
      <p:sp>
        <p:nvSpPr>
          <p:cNvPr id="111" name="Google Shape;111;p1:notes"/>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70c325fd21_0_95: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211" name="Google Shape;211;g370c325fd21_0_95: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70c325fd21_0_164: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370c325fd21_0_164: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457200" marR="0" lvl="0" indent="-228600" algn="l" rtl="0">
              <a:lnSpc>
                <a:spcPct val="100000"/>
              </a:lnSpc>
              <a:spcBef>
                <a:spcPts val="360"/>
              </a:spcBef>
              <a:spcAft>
                <a:spcPts val="0"/>
              </a:spcAft>
              <a:buSzPts val="1400"/>
              <a:buNone/>
            </a:pPr>
            <a:endParaRPr/>
          </a:p>
        </p:txBody>
      </p:sp>
      <p:sp>
        <p:nvSpPr>
          <p:cNvPr id="230" name="Google Shape;230;g370c325fd21_0_164:notes"/>
          <p:cNvSpPr txBox="1">
            <a:spLocks noGrp="1"/>
          </p:cNvSpPr>
          <p:nvPr>
            <p:ph type="sldNum" idx="12"/>
          </p:nvPr>
        </p:nvSpPr>
        <p:spPr>
          <a:xfrm>
            <a:off x="5621901" y="6331460"/>
            <a:ext cx="4300800" cy="333300"/>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70de1d0bc8_0_156: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r>
              <a:rPr lang="en-GB"/>
              <a:t>Less time. Briefly explain!</a:t>
            </a:r>
            <a:endParaRPr/>
          </a:p>
        </p:txBody>
      </p:sp>
      <p:sp>
        <p:nvSpPr>
          <p:cNvPr id="238" name="Google Shape;238;g370de1d0bc8_0_156: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712fe0ffb7_0_1: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r>
              <a:rPr lang="en-GB"/>
              <a:t>Less time. Briefly explain!</a:t>
            </a:r>
            <a:endParaRPr/>
          </a:p>
        </p:txBody>
      </p:sp>
      <p:sp>
        <p:nvSpPr>
          <p:cNvPr id="247" name="Google Shape;247;g3712fe0ffb7_0_1: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70c325fd21_0_199: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370c325fd21_0_19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457200" marR="0" lvl="0" indent="-228600" algn="l" rtl="0">
              <a:lnSpc>
                <a:spcPct val="100000"/>
              </a:lnSpc>
              <a:spcBef>
                <a:spcPts val="360"/>
              </a:spcBef>
              <a:spcAft>
                <a:spcPts val="0"/>
              </a:spcAft>
              <a:buSzPts val="1400"/>
              <a:buNone/>
            </a:pPr>
            <a:endParaRPr/>
          </a:p>
        </p:txBody>
      </p:sp>
      <p:sp>
        <p:nvSpPr>
          <p:cNvPr id="259" name="Google Shape;259;g370c325fd21_0_199:notes"/>
          <p:cNvSpPr txBox="1">
            <a:spLocks noGrp="1"/>
          </p:cNvSpPr>
          <p:nvPr>
            <p:ph type="sldNum" idx="12"/>
          </p:nvPr>
        </p:nvSpPr>
        <p:spPr>
          <a:xfrm>
            <a:off x="5621901" y="6331460"/>
            <a:ext cx="4300800" cy="333300"/>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70c325fd21_0_121: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267" name="Google Shape;267;g370c325fd21_0_121: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70de1d0bc8_0_32: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278" name="Google Shape;278;g370de1d0bc8_0_32: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70de1d0bc8_0_40: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289" name="Google Shape;289;g370de1d0bc8_0_40: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70de1d0bc8_0_102: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307" name="Google Shape;307;g370de1d0bc8_0_102: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70de1d0bc8_0_5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319" name="Google Shape;319;g370de1d0bc8_0_59: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70c325fd21_0_4: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r>
              <a:rPr lang="en-GB"/>
              <a:t>Less time! Give a quick overview.</a:t>
            </a:r>
            <a:endParaRPr/>
          </a:p>
        </p:txBody>
      </p:sp>
      <p:sp>
        <p:nvSpPr>
          <p:cNvPr id="120" name="Google Shape;120;g370c325fd21_0_4: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70c325fd21_0_180: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370c325fd21_0_180: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457200" marR="0" lvl="0" indent="-228600" algn="l" rtl="0">
              <a:lnSpc>
                <a:spcPct val="100000"/>
              </a:lnSpc>
              <a:spcBef>
                <a:spcPts val="360"/>
              </a:spcBef>
              <a:spcAft>
                <a:spcPts val="0"/>
              </a:spcAft>
              <a:buSzPts val="1400"/>
              <a:buNone/>
            </a:pPr>
            <a:endParaRPr/>
          </a:p>
        </p:txBody>
      </p:sp>
      <p:sp>
        <p:nvSpPr>
          <p:cNvPr id="348" name="Google Shape;348;g370c325fd21_0_180:notes"/>
          <p:cNvSpPr txBox="1">
            <a:spLocks noGrp="1"/>
          </p:cNvSpPr>
          <p:nvPr>
            <p:ph type="sldNum" idx="12"/>
          </p:nvPr>
        </p:nvSpPr>
        <p:spPr>
          <a:xfrm>
            <a:off x="5621901" y="6331460"/>
            <a:ext cx="4300800" cy="333300"/>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a:extLst>
            <a:ext uri="{FF2B5EF4-FFF2-40B4-BE49-F238E27FC236}">
              <a16:creationId xmlns:a16="http://schemas.microsoft.com/office/drawing/2014/main" id="{1D8B0AC1-A286-1640-A595-01DC78E86964}"/>
            </a:ext>
          </a:extLst>
        </p:cNvPr>
        <p:cNvGrpSpPr/>
        <p:nvPr/>
      </p:nvGrpSpPr>
      <p:grpSpPr>
        <a:xfrm>
          <a:off x="0" y="0"/>
          <a:ext cx="0" cy="0"/>
          <a:chOff x="0" y="0"/>
          <a:chExt cx="0" cy="0"/>
        </a:xfrm>
      </p:grpSpPr>
      <p:sp>
        <p:nvSpPr>
          <p:cNvPr id="824" name="Google Shape;824;g344ed7d9de9_0_79:notes">
            <a:extLst>
              <a:ext uri="{FF2B5EF4-FFF2-40B4-BE49-F238E27FC236}">
                <a16:creationId xmlns:a16="http://schemas.microsoft.com/office/drawing/2014/main" id="{743AC5F4-BAB3-482E-5913-2611DC192430}"/>
              </a:ext>
            </a:extLst>
          </p:cNvPr>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825" name="Google Shape;825;g344ed7d9de9_0_79:notes">
            <a:extLst>
              <a:ext uri="{FF2B5EF4-FFF2-40B4-BE49-F238E27FC236}">
                <a16:creationId xmlns:a16="http://schemas.microsoft.com/office/drawing/2014/main" id="{98533A23-784F-A73C-D29D-6E0775B4356D}"/>
              </a:ext>
            </a:extLst>
          </p:cNvPr>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9917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70c325fd21_0_134: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356" name="Google Shape;356;g370c325fd21_0_134: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70de1d0bc8_0_0: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371" name="Google Shape;371;g370de1d0bc8_0_0: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44eece2afc_1_0: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44eece2afc_1_0: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endParaRPr/>
          </a:p>
        </p:txBody>
      </p:sp>
      <p:sp>
        <p:nvSpPr>
          <p:cNvPr id="406" name="Google Shape;406;g344eece2afc_1_0: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710ce91699_0_41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424" name="Google Shape;424;g3710ce91699_0_419: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710ce91699_0_180: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448" name="Google Shape;448;g3710ce91699_0_180: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710ce91699_0_253:notes"/>
          <p:cNvSpPr>
            <a:spLocks noGrp="1" noRot="1" noChangeAspect="1"/>
          </p:cNvSpPr>
          <p:nvPr>
            <p:ph type="sldImg" idx="2"/>
          </p:nvPr>
        </p:nvSpPr>
        <p:spPr>
          <a:xfrm>
            <a:off x="2741613" y="500063"/>
            <a:ext cx="4443412" cy="2498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710ce91699_0_253:notes"/>
          <p:cNvSpPr txBox="1">
            <a:spLocks noGrp="1"/>
          </p:cNvSpPr>
          <p:nvPr>
            <p:ph type="body" idx="1"/>
          </p:nvPr>
        </p:nvSpPr>
        <p:spPr>
          <a:xfrm>
            <a:off x="992505" y="3166303"/>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710ce91699_0_30: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498" name="Google Shape;498;g3710ce91699_0_30: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70de1d0bc8_0_8: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507" name="Google Shape;507;g370de1d0bc8_0_8: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70c325fd21_0_35: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370c325fd21_0_35: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457200" marR="0" lvl="0" indent="-228600" algn="l" rtl="0">
              <a:lnSpc>
                <a:spcPct val="100000"/>
              </a:lnSpc>
              <a:spcBef>
                <a:spcPts val="360"/>
              </a:spcBef>
              <a:spcAft>
                <a:spcPts val="0"/>
              </a:spcAft>
              <a:buSzPts val="1400"/>
              <a:buNone/>
            </a:pPr>
            <a:endParaRPr/>
          </a:p>
        </p:txBody>
      </p:sp>
      <p:sp>
        <p:nvSpPr>
          <p:cNvPr id="130" name="Google Shape;130;g370c325fd21_0_35:notes"/>
          <p:cNvSpPr txBox="1">
            <a:spLocks noGrp="1"/>
          </p:cNvSpPr>
          <p:nvPr>
            <p:ph type="sldNum" idx="12"/>
          </p:nvPr>
        </p:nvSpPr>
        <p:spPr>
          <a:xfrm>
            <a:off x="5621901" y="6331460"/>
            <a:ext cx="4300800" cy="333300"/>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710ce91699_0_331: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524" name="Google Shape;524;g3710ce91699_0_331: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710ce91699_0_15: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539" name="Google Shape;539;g3710ce91699_0_15: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710ce91699_0_455:notes"/>
          <p:cNvSpPr>
            <a:spLocks noGrp="1" noRot="1" noChangeAspect="1"/>
          </p:cNvSpPr>
          <p:nvPr>
            <p:ph type="sldImg" idx="2"/>
          </p:nvPr>
        </p:nvSpPr>
        <p:spPr>
          <a:xfrm>
            <a:off x="2741613" y="500063"/>
            <a:ext cx="4443412" cy="2498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710ce91699_0_455:notes"/>
          <p:cNvSpPr txBox="1">
            <a:spLocks noGrp="1"/>
          </p:cNvSpPr>
          <p:nvPr>
            <p:ph type="body" idx="1"/>
          </p:nvPr>
        </p:nvSpPr>
        <p:spPr>
          <a:xfrm>
            <a:off x="992505" y="3166303"/>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710ce91699_0_484:notes"/>
          <p:cNvSpPr>
            <a:spLocks noGrp="1" noRot="1" noChangeAspect="1"/>
          </p:cNvSpPr>
          <p:nvPr>
            <p:ph type="sldImg" idx="2"/>
          </p:nvPr>
        </p:nvSpPr>
        <p:spPr>
          <a:xfrm>
            <a:off x="2741613" y="500063"/>
            <a:ext cx="4443412" cy="2498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710ce91699_0_484:notes"/>
          <p:cNvSpPr txBox="1">
            <a:spLocks noGrp="1"/>
          </p:cNvSpPr>
          <p:nvPr>
            <p:ph type="body" idx="1"/>
          </p:nvPr>
        </p:nvSpPr>
        <p:spPr>
          <a:xfrm>
            <a:off x="992505" y="3166303"/>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710ce91699_0_580:notes"/>
          <p:cNvSpPr>
            <a:spLocks noGrp="1" noRot="1" noChangeAspect="1"/>
          </p:cNvSpPr>
          <p:nvPr>
            <p:ph type="sldImg" idx="2"/>
          </p:nvPr>
        </p:nvSpPr>
        <p:spPr>
          <a:xfrm>
            <a:off x="2741613" y="500063"/>
            <a:ext cx="4443412" cy="2498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710ce91699_0_580:notes"/>
          <p:cNvSpPr txBox="1">
            <a:spLocks noGrp="1"/>
          </p:cNvSpPr>
          <p:nvPr>
            <p:ph type="body" idx="1"/>
          </p:nvPr>
        </p:nvSpPr>
        <p:spPr>
          <a:xfrm>
            <a:off x="992505" y="3166303"/>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710ce91699_0_552:notes"/>
          <p:cNvSpPr>
            <a:spLocks noGrp="1" noRot="1" noChangeAspect="1"/>
          </p:cNvSpPr>
          <p:nvPr>
            <p:ph type="sldImg" idx="2"/>
          </p:nvPr>
        </p:nvSpPr>
        <p:spPr>
          <a:xfrm>
            <a:off x="2741613" y="500063"/>
            <a:ext cx="4443412" cy="2498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3710ce91699_0_552:notes"/>
          <p:cNvSpPr txBox="1">
            <a:spLocks noGrp="1"/>
          </p:cNvSpPr>
          <p:nvPr>
            <p:ph type="body" idx="1"/>
          </p:nvPr>
        </p:nvSpPr>
        <p:spPr>
          <a:xfrm>
            <a:off x="992505" y="3166303"/>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710ce91699_0_533:notes"/>
          <p:cNvSpPr>
            <a:spLocks noGrp="1" noRot="1" noChangeAspect="1"/>
          </p:cNvSpPr>
          <p:nvPr>
            <p:ph type="sldImg" idx="2"/>
          </p:nvPr>
        </p:nvSpPr>
        <p:spPr>
          <a:xfrm>
            <a:off x="2741613" y="500063"/>
            <a:ext cx="4443412" cy="2498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710ce91699_0_533:notes"/>
          <p:cNvSpPr txBox="1">
            <a:spLocks noGrp="1"/>
          </p:cNvSpPr>
          <p:nvPr>
            <p:ph type="body" idx="1"/>
          </p:nvPr>
        </p:nvSpPr>
        <p:spPr>
          <a:xfrm>
            <a:off x="992505" y="3166303"/>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710ce91699_0_522:notes"/>
          <p:cNvSpPr>
            <a:spLocks noGrp="1" noRot="1" noChangeAspect="1"/>
          </p:cNvSpPr>
          <p:nvPr>
            <p:ph type="sldImg" idx="2"/>
          </p:nvPr>
        </p:nvSpPr>
        <p:spPr>
          <a:xfrm>
            <a:off x="2741613" y="500063"/>
            <a:ext cx="4443412" cy="2498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710ce91699_0_522:notes"/>
          <p:cNvSpPr txBox="1">
            <a:spLocks noGrp="1"/>
          </p:cNvSpPr>
          <p:nvPr>
            <p:ph type="body" idx="1"/>
          </p:nvPr>
        </p:nvSpPr>
        <p:spPr>
          <a:xfrm>
            <a:off x="992505" y="3166303"/>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70c325fd21_0_189: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g370c325fd21_0_18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457200" marR="0" lvl="0" indent="-228600" algn="l" rtl="0">
              <a:lnSpc>
                <a:spcPct val="100000"/>
              </a:lnSpc>
              <a:spcBef>
                <a:spcPts val="360"/>
              </a:spcBef>
              <a:spcAft>
                <a:spcPts val="0"/>
              </a:spcAft>
              <a:buSzPts val="1400"/>
              <a:buNone/>
            </a:pPr>
            <a:endParaRPr/>
          </a:p>
        </p:txBody>
      </p:sp>
      <p:sp>
        <p:nvSpPr>
          <p:cNvPr id="671" name="Google Shape;671;g370c325fd21_0_189:notes"/>
          <p:cNvSpPr txBox="1">
            <a:spLocks noGrp="1"/>
          </p:cNvSpPr>
          <p:nvPr>
            <p:ph type="sldNum" idx="12"/>
          </p:nvPr>
        </p:nvSpPr>
        <p:spPr>
          <a:xfrm>
            <a:off x="5621901" y="6331460"/>
            <a:ext cx="4300800" cy="333300"/>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44dfdc86a9_0_116: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679" name="Google Shape;679;g344dfdc86a9_0_116: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70c325fd21_0_43: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138" name="Google Shape;138;g370c325fd21_0_43: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714fa66557_2_15: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457200" lvl="0" indent="-298450" algn="l" rtl="0">
              <a:lnSpc>
                <a:spcPct val="115000"/>
              </a:lnSpc>
              <a:spcBef>
                <a:spcPts val="1200"/>
              </a:spcBef>
              <a:spcAft>
                <a:spcPts val="0"/>
              </a:spcAft>
              <a:buClr>
                <a:schemeClr val="dk1"/>
              </a:buClr>
              <a:buSzPts val="1100"/>
              <a:buChar char="●"/>
            </a:pPr>
            <a:r>
              <a:rPr lang="en-GB" sz="1100"/>
              <a:t>We evaluated VGGT across 10 indoor scenes using MAE and RMSE.</a:t>
            </a:r>
            <a:endParaRPr sz="1100"/>
          </a:p>
          <a:p>
            <a:pPr marL="457200" lvl="0" indent="-298450" algn="l" rtl="0">
              <a:lnSpc>
                <a:spcPct val="115000"/>
              </a:lnSpc>
              <a:spcBef>
                <a:spcPts val="0"/>
              </a:spcBef>
              <a:spcAft>
                <a:spcPts val="0"/>
              </a:spcAft>
              <a:buClr>
                <a:schemeClr val="dk1"/>
              </a:buClr>
              <a:buSzPts val="1100"/>
              <a:buChar char="●"/>
            </a:pPr>
            <a:r>
              <a:rPr lang="en-GB" sz="1100" b="1"/>
              <a:t>Default MAE: 0.33 m</a:t>
            </a:r>
            <a:r>
              <a:rPr lang="en-GB" sz="1100"/>
              <a:t>, </a:t>
            </a:r>
            <a:r>
              <a:rPr lang="en-GB" sz="1100" b="1"/>
              <a:t>RMSE: 0.45 m</a:t>
            </a:r>
            <a:r>
              <a:rPr lang="en-GB" sz="1100"/>
              <a:t> → Good for indoor scenarios.</a:t>
            </a:r>
            <a:endParaRPr sz="1100"/>
          </a:p>
          <a:p>
            <a:pPr marL="457200" lvl="0" indent="-298450" algn="l" rtl="0">
              <a:lnSpc>
                <a:spcPct val="115000"/>
              </a:lnSpc>
              <a:spcBef>
                <a:spcPts val="0"/>
              </a:spcBef>
              <a:spcAft>
                <a:spcPts val="0"/>
              </a:spcAft>
              <a:buClr>
                <a:schemeClr val="dk1"/>
              </a:buClr>
              <a:buSzPts val="1100"/>
              <a:buChar char="●"/>
            </a:pPr>
            <a:r>
              <a:rPr lang="en-GB" sz="1100"/>
              <a:t>After normalization, error drops to </a:t>
            </a:r>
            <a:r>
              <a:rPr lang="en-GB" sz="1100" b="1"/>
              <a:t>MAE: 0.18</a:t>
            </a:r>
            <a:r>
              <a:rPr lang="en-GB" sz="1100"/>
              <a:t>, </a:t>
            </a:r>
            <a:r>
              <a:rPr lang="en-GB" sz="1100" b="1"/>
              <a:t>RMSE: 0.39</a:t>
            </a:r>
            <a:r>
              <a:rPr lang="en-GB" sz="1100"/>
              <a:t> → Very strong performance.</a:t>
            </a:r>
            <a:endParaRPr sz="1100"/>
          </a:p>
          <a:p>
            <a:pPr marL="914400" lvl="1" indent="-298450" algn="l" rtl="0">
              <a:lnSpc>
                <a:spcPct val="115000"/>
              </a:lnSpc>
              <a:spcBef>
                <a:spcPts val="0"/>
              </a:spcBef>
              <a:spcAft>
                <a:spcPts val="0"/>
              </a:spcAft>
              <a:buSzPts val="1100"/>
              <a:buAutoNum type="alphaLcPeriod"/>
            </a:pPr>
            <a:r>
              <a:rPr lang="en-GB" sz="1100"/>
              <a:t>after normalization, it mostly evaluates the geometry.</a:t>
            </a:r>
            <a:endParaRPr sz="1100"/>
          </a:p>
          <a:p>
            <a:pPr marL="0" lvl="0" indent="0" algn="l" rtl="0">
              <a:lnSpc>
                <a:spcPct val="115000"/>
              </a:lnSpc>
              <a:spcBef>
                <a:spcPts val="1200"/>
              </a:spcBef>
              <a:spcAft>
                <a:spcPts val="1200"/>
              </a:spcAft>
              <a:buNone/>
            </a:pPr>
            <a:r>
              <a:rPr lang="en-GB" sz="1100"/>
              <a:t>Overall, VGGT produces </a:t>
            </a:r>
            <a:r>
              <a:rPr lang="en-GB" sz="1100" b="1"/>
              <a:t>reliable depth maps</a:t>
            </a:r>
            <a:r>
              <a:rPr lang="en-GB" sz="1100"/>
              <a:t> suitable for tasks like 3D reconstruction and </a:t>
            </a:r>
            <a:r>
              <a:rPr lang="en-GB" sz="1100" b="1"/>
              <a:t>pose estimation</a:t>
            </a:r>
            <a:r>
              <a:rPr lang="en-GB" sz="1100"/>
              <a:t>.</a:t>
            </a:r>
            <a:endParaRPr/>
          </a:p>
        </p:txBody>
      </p:sp>
      <p:sp>
        <p:nvSpPr>
          <p:cNvPr id="689" name="Google Shape;689;g3714fa66557_2_15: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344dfdc86a9_0_34: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700" name="Google Shape;700;g344dfdc86a9_0_34: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344dfdc86a9_0_51: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712" name="Google Shape;712;g344dfdc86a9_0_51: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344dfdc86a9_0_70: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726" name="Google Shape;726;g344dfdc86a9_0_70: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44dfdc86a9_0_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739" name="Google Shape;739;g344dfdc86a9_0_9: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44dfdc86a9_0_22: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752" name="Google Shape;752;g344dfdc86a9_0_22: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3714c6fa9b0_0_0: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766" name="Google Shape;766;g3714c6fa9b0_0_0: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714c6fa9b0_0_16: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781" name="Google Shape;781;g3714c6fa9b0_0_16: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70de1d0bc8_0_24: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796" name="Google Shape;796;g370de1d0bc8_0_24: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70de1d0bc8_0_168: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r>
              <a:rPr lang="en-GB"/>
              <a:t>the goal here is to choose good model for input comparison</a:t>
            </a:r>
            <a:endParaRPr/>
          </a:p>
        </p:txBody>
      </p:sp>
      <p:sp>
        <p:nvSpPr>
          <p:cNvPr id="812" name="Google Shape;812;g370de1d0bc8_0_168: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714fa66557_2_3: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147" name="Google Shape;147;g3714fa66557_2_3: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344ed7d9de9_0_7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825" name="Google Shape;825;g344ed7d9de9_0_79: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3712aeeeab8_0_13: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840" name="Google Shape;840;g3712aeeeab8_0_13: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344ed7d9de9_0_9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852" name="Google Shape;852;g344ed7d9de9_0_99: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344ed7d9de9_0_0: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864" name="Google Shape;864;g344ed7d9de9_0_0: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714c6fa9b0_0_71: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877" name="Google Shape;877;g3714c6fa9b0_0_71: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714c6fa9b0_0_37: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889" name="Google Shape;889;g3714c6fa9b0_0_37: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370de1d0bc8_0_144: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899" name="Google Shape;899;g370de1d0bc8_0_144: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344ed7d9de9_0_116: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908" name="Google Shape;908;g344ed7d9de9_0_116: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370c325fd21_0_172: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g370c325fd21_0_172: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457200" marR="0" lvl="0" indent="-228600" algn="l" rtl="0">
              <a:lnSpc>
                <a:spcPct val="100000"/>
              </a:lnSpc>
              <a:spcBef>
                <a:spcPts val="360"/>
              </a:spcBef>
              <a:spcAft>
                <a:spcPts val="0"/>
              </a:spcAft>
              <a:buSzPts val="1400"/>
              <a:buNone/>
            </a:pPr>
            <a:endParaRPr/>
          </a:p>
        </p:txBody>
      </p:sp>
      <p:sp>
        <p:nvSpPr>
          <p:cNvPr id="918" name="Google Shape;918;g370c325fd21_0_172:notes"/>
          <p:cNvSpPr txBox="1">
            <a:spLocks noGrp="1"/>
          </p:cNvSpPr>
          <p:nvPr>
            <p:ph type="sldNum" idx="12"/>
          </p:nvPr>
        </p:nvSpPr>
        <p:spPr>
          <a:xfrm>
            <a:off x="5621901" y="6331460"/>
            <a:ext cx="4300800" cy="333300"/>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58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44dfdc86a9_0_152: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926" name="Google Shape;926;g344dfdc86a9_0_152: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70c325fd21_0_68: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r>
              <a:rPr lang="en-GB"/>
              <a:t>Explain briefly of the pipeline. How does the process go in Any6D</a:t>
            </a:r>
            <a:endParaRPr/>
          </a:p>
        </p:txBody>
      </p:sp>
      <p:sp>
        <p:nvSpPr>
          <p:cNvPr id="157" name="Google Shape;157;g370c325fd21_0_68: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3710ce91699_0_223: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3710ce91699_0_223:notes"/>
          <p:cNvSpPr txBox="1">
            <a:spLocks noGrp="1"/>
          </p:cNvSpPr>
          <p:nvPr>
            <p:ph type="body" idx="1"/>
          </p:nvPr>
        </p:nvSpPr>
        <p:spPr>
          <a:xfrm>
            <a:off x="992506" y="3166309"/>
            <a:ext cx="7940100" cy="2999700"/>
          </a:xfrm>
          <a:prstGeom prst="rect">
            <a:avLst/>
          </a:prstGeom>
        </p:spPr>
        <p:txBody>
          <a:bodyPr spcFirstLastPara="1" wrap="square" lIns="90700" tIns="45350" rIns="90700" bIns="45350" anchor="t" anchorCtr="0">
            <a:noAutofit/>
          </a:bodyPr>
          <a:lstStyle/>
          <a:p>
            <a:pPr marL="0" lvl="0" indent="0" algn="l" rtl="0">
              <a:spcBef>
                <a:spcPts val="360"/>
              </a:spcBef>
              <a:spcAft>
                <a:spcPts val="0"/>
              </a:spcAft>
              <a:buNone/>
            </a:pPr>
            <a:endParaRPr/>
          </a:p>
        </p:txBody>
      </p:sp>
      <p:sp>
        <p:nvSpPr>
          <p:cNvPr id="937" name="Google Shape;937;g3710ce91699_0_223:notes"/>
          <p:cNvSpPr txBox="1">
            <a:spLocks noGrp="1"/>
          </p:cNvSpPr>
          <p:nvPr>
            <p:ph type="sldNum" idx="12"/>
          </p:nvPr>
        </p:nvSpPr>
        <p:spPr>
          <a:xfrm>
            <a:off x="5621901" y="6331460"/>
            <a:ext cx="4300800" cy="333300"/>
          </a:xfrm>
          <a:prstGeom prst="rect">
            <a:avLst/>
          </a:prstGeom>
        </p:spPr>
        <p:txBody>
          <a:bodyPr spcFirstLastPara="1" wrap="square" lIns="90700" tIns="45350" rIns="90700" bIns="4535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947" name="Google Shape;947;p9: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3714fa66557_2_107: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g3714fa66557_2_107: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457200" marR="0" lvl="0" indent="-228600" algn="l" rtl="0">
              <a:lnSpc>
                <a:spcPct val="100000"/>
              </a:lnSpc>
              <a:spcBef>
                <a:spcPts val="360"/>
              </a:spcBef>
              <a:spcAft>
                <a:spcPts val="0"/>
              </a:spcAft>
              <a:buSzPts val="1400"/>
              <a:buNone/>
            </a:pPr>
            <a:endParaRPr/>
          </a:p>
        </p:txBody>
      </p:sp>
      <p:sp>
        <p:nvSpPr>
          <p:cNvPr id="956" name="Google Shape;956;g3714fa66557_2_107:notes"/>
          <p:cNvSpPr txBox="1">
            <a:spLocks noGrp="1"/>
          </p:cNvSpPr>
          <p:nvPr>
            <p:ph type="sldNum" idx="12"/>
          </p:nvPr>
        </p:nvSpPr>
        <p:spPr>
          <a:xfrm>
            <a:off x="5621901" y="6331460"/>
            <a:ext cx="4300800" cy="333300"/>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62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3714fa66557_2_67: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964" name="Google Shape;964;g3714fa66557_2_67: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3714fa66557_2_7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977" name="Google Shape;977;g3714fa66557_2_79: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3714fa66557_2_91: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990" name="Google Shape;990;g3714fa66557_2_91: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714fa66557_2_44: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457200" lvl="0" indent="-317500" algn="l" rtl="0">
              <a:lnSpc>
                <a:spcPct val="100000"/>
              </a:lnSpc>
              <a:spcBef>
                <a:spcPts val="360"/>
              </a:spcBef>
              <a:spcAft>
                <a:spcPts val="0"/>
              </a:spcAft>
              <a:buSzPts val="1400"/>
              <a:buChar char="-"/>
            </a:pPr>
            <a:r>
              <a:rPr lang="en-GB"/>
              <a:t>Zero123++ is multi view gen model</a:t>
            </a:r>
            <a:endParaRPr/>
          </a:p>
          <a:p>
            <a:pPr marL="457200" lvl="0" indent="-317500" algn="l" rtl="0">
              <a:lnSpc>
                <a:spcPct val="100000"/>
              </a:lnSpc>
              <a:spcBef>
                <a:spcPts val="0"/>
              </a:spcBef>
              <a:spcAft>
                <a:spcPts val="0"/>
              </a:spcAft>
              <a:buSzPts val="1400"/>
              <a:buChar char="-"/>
            </a:pPr>
            <a:r>
              <a:rPr lang="en-GB"/>
              <a:t>InstantMesh uses multiviews to makes up mesh</a:t>
            </a:r>
            <a:endParaRPr/>
          </a:p>
        </p:txBody>
      </p:sp>
      <p:sp>
        <p:nvSpPr>
          <p:cNvPr id="168" name="Google Shape;168;g3714fa66557_2_44: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70c325fd21_0_58: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183" name="Google Shape;183;g370c325fd21_0_58: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70c325fd21_0_78: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195" name="Google Shape;195;g370c325fd21_0_78: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319090" y="972000"/>
            <a:ext cx="8508999" cy="383381"/>
          </a:xfrm>
          <a:prstGeom prst="rect">
            <a:avLst/>
          </a:prstGeom>
          <a:noFill/>
          <a:ln>
            <a:noFill/>
          </a:ln>
        </p:spPr>
        <p:txBody>
          <a:bodyPr spcFirstLastPara="1" wrap="square" lIns="0" tIns="0" rIns="0" bIns="0" anchor="t" anchorCtr="0">
            <a:no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15" name="Google Shape;15;p2"/>
          <p:cNvSpPr txBox="1">
            <a:spLocks noGrp="1"/>
          </p:cNvSpPr>
          <p:nvPr>
            <p:ph type="body" idx="1"/>
          </p:nvPr>
        </p:nvSpPr>
        <p:spPr>
          <a:xfrm>
            <a:off x="319088" y="1484040"/>
            <a:ext cx="8508999" cy="955594"/>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 name="Google Shape;16;p2"/>
          <p:cNvSpPr/>
          <p:nvPr/>
        </p:nvSpPr>
        <p:spPr>
          <a:xfrm>
            <a:off x="8347635" y="4806203"/>
            <a:ext cx="575236" cy="268941"/>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17" name="Google Shape;17;p2"/>
          <p:cNvSpPr txBox="1">
            <a:spLocks noGrp="1"/>
          </p:cNvSpPr>
          <p:nvPr>
            <p:ph type="sldNum" idx="12"/>
          </p:nvPr>
        </p:nvSpPr>
        <p:spPr>
          <a:xfrm>
            <a:off x="6774934" y="4854985"/>
            <a:ext cx="20520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a:spLocks noGrp="1"/>
          </p:cNvSpPr>
          <p:nvPr>
            <p:ph type="ftr" idx="11"/>
          </p:nvPr>
        </p:nvSpPr>
        <p:spPr>
          <a:xfrm>
            <a:off x="311162" y="4854985"/>
            <a:ext cx="7829538" cy="288515"/>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75" name="Google Shape;7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Kapiteltrenner">
  <p:cSld name="Kapiteltrenner">
    <p:spTree>
      <p:nvGrpSpPr>
        <p:cNvPr id="1" name="Shape 81"/>
        <p:cNvGrpSpPr/>
        <p:nvPr/>
      </p:nvGrpSpPr>
      <p:grpSpPr>
        <a:xfrm>
          <a:off x="0" y="0"/>
          <a:ext cx="0" cy="0"/>
          <a:chOff x="0" y="0"/>
          <a:chExt cx="0" cy="0"/>
        </a:xfrm>
      </p:grpSpPr>
      <p:sp>
        <p:nvSpPr>
          <p:cNvPr id="82" name="Google Shape;82;p14"/>
          <p:cNvSpPr txBox="1">
            <a:spLocks noGrp="1"/>
          </p:cNvSpPr>
          <p:nvPr>
            <p:ph type="sldNum" idx="12"/>
          </p:nvPr>
        </p:nvSpPr>
        <p:spPr>
          <a:xfrm>
            <a:off x="8240400" y="4860000"/>
            <a:ext cx="6013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
        <p:nvSpPr>
          <p:cNvPr id="83" name="Google Shape;83;p14"/>
          <p:cNvSpPr txBox="1">
            <a:spLocks noGrp="1"/>
          </p:cNvSpPr>
          <p:nvPr>
            <p:ph type="ftr" idx="11"/>
          </p:nvPr>
        </p:nvSpPr>
        <p:spPr>
          <a:xfrm>
            <a:off x="306000" y="4860000"/>
            <a:ext cx="3368533"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4"/>
          <p:cNvSpPr txBox="1">
            <a:spLocks noGrp="1"/>
          </p:cNvSpPr>
          <p:nvPr>
            <p:ph type="body" idx="1"/>
          </p:nvPr>
        </p:nvSpPr>
        <p:spPr>
          <a:xfrm>
            <a:off x="280737" y="2326105"/>
            <a:ext cx="7451558" cy="823998"/>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5000" b="1" i="0" u="none" strike="noStrike" cap="none">
                <a:solidFill>
                  <a:schemeClr val="lt1"/>
                </a:solidFill>
                <a:latin typeface="Arial"/>
                <a:ea typeface="Arial"/>
                <a:cs typeface="Arial"/>
                <a:sym typeface="Arial"/>
              </a:defRPr>
            </a:lvl1pPr>
            <a:lvl2pPr marL="914400" marR="0" lvl="1" indent="-546100" algn="l" rtl="0">
              <a:lnSpc>
                <a:spcPct val="100000"/>
              </a:lnSpc>
              <a:spcBef>
                <a:spcPts val="0"/>
              </a:spcBef>
              <a:spcAft>
                <a:spcPts val="0"/>
              </a:spcAft>
              <a:buClr>
                <a:schemeClr val="dk1"/>
              </a:buClr>
              <a:buSzPts val="5000"/>
              <a:buFont typeface="Arial"/>
              <a:buChar char="•"/>
              <a:defRPr sz="5000" b="1" i="0" u="none" strike="noStrike" cap="none">
                <a:solidFill>
                  <a:schemeClr val="dk1"/>
                </a:solidFill>
                <a:latin typeface="Arial"/>
                <a:ea typeface="Arial"/>
                <a:cs typeface="Arial"/>
                <a:sym typeface="Arial"/>
              </a:defRPr>
            </a:lvl2pPr>
            <a:lvl3pPr marL="1371600" marR="0" lvl="2" indent="-546100" algn="l" rtl="0">
              <a:lnSpc>
                <a:spcPct val="125000"/>
              </a:lnSpc>
              <a:spcBef>
                <a:spcPts val="0"/>
              </a:spcBef>
              <a:spcAft>
                <a:spcPts val="0"/>
              </a:spcAft>
              <a:buClr>
                <a:schemeClr val="dk1"/>
              </a:buClr>
              <a:buSzPts val="5000"/>
              <a:buFont typeface="Arial"/>
              <a:buChar char="•"/>
              <a:defRPr sz="5000" b="1" i="0" u="none" strike="noStrike" cap="none">
                <a:solidFill>
                  <a:schemeClr val="dk1"/>
                </a:solidFill>
                <a:latin typeface="Arial"/>
                <a:ea typeface="Arial"/>
                <a:cs typeface="Arial"/>
                <a:sym typeface="Arial"/>
              </a:defRPr>
            </a:lvl3pPr>
            <a:lvl4pPr marL="1828800" marR="0" lvl="3" indent="-546100" algn="l" rtl="0">
              <a:lnSpc>
                <a:spcPct val="125000"/>
              </a:lnSpc>
              <a:spcBef>
                <a:spcPts val="0"/>
              </a:spcBef>
              <a:spcAft>
                <a:spcPts val="0"/>
              </a:spcAft>
              <a:buClr>
                <a:schemeClr val="dk1"/>
              </a:buClr>
              <a:buSzPts val="5000"/>
              <a:buFont typeface="Arial"/>
              <a:buChar char="•"/>
              <a:defRPr sz="5000" b="1" i="0" u="none" strike="noStrike" cap="none">
                <a:solidFill>
                  <a:schemeClr val="dk1"/>
                </a:solidFill>
                <a:latin typeface="Arial"/>
                <a:ea typeface="Arial"/>
                <a:cs typeface="Arial"/>
                <a:sym typeface="Arial"/>
              </a:defRPr>
            </a:lvl4pPr>
            <a:lvl5pPr marL="2286000" marR="0" lvl="4" indent="-546100" algn="l" rtl="0">
              <a:lnSpc>
                <a:spcPct val="125000"/>
              </a:lnSpc>
              <a:spcBef>
                <a:spcPts val="0"/>
              </a:spcBef>
              <a:spcAft>
                <a:spcPts val="0"/>
              </a:spcAft>
              <a:buClr>
                <a:schemeClr val="dk1"/>
              </a:buClr>
              <a:buSzPts val="5000"/>
              <a:buFont typeface="Arial"/>
              <a:buChar char="•"/>
              <a:defRPr sz="5000" b="1"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5" name="Google Shape;85;p14"/>
          <p:cNvSpPr txBox="1">
            <a:spLocks noGrp="1"/>
          </p:cNvSpPr>
          <p:nvPr>
            <p:ph type="body" idx="2"/>
          </p:nvPr>
        </p:nvSpPr>
        <p:spPr>
          <a:xfrm>
            <a:off x="304800" y="3180017"/>
            <a:ext cx="7564438" cy="274638"/>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2200" b="1" i="0" u="none" strike="noStrike" cap="none">
                <a:solidFill>
                  <a:schemeClr val="lt1"/>
                </a:solidFill>
                <a:latin typeface="Arial"/>
                <a:ea typeface="Arial"/>
                <a:cs typeface="Arial"/>
                <a:sym typeface="Arial"/>
              </a:defRPr>
            </a:lvl1pPr>
            <a:lvl2pPr marL="914400" marR="0" lvl="1" indent="-330200" algn="l" rtl="0">
              <a:lnSpc>
                <a:spcPct val="100000"/>
              </a:lnSpc>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17500" algn="l" rtl="0">
              <a:lnSpc>
                <a:spcPct val="125000"/>
              </a:lnSpc>
              <a:spcBef>
                <a:spcPts val="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17500" algn="l" rtl="0">
              <a:lnSpc>
                <a:spcPct val="125000"/>
              </a:lnSpc>
              <a:spcBef>
                <a:spcPts val="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4pPr>
            <a:lvl5pPr marL="2286000" marR="0" lvl="4" indent="-317500" algn="l" rtl="0">
              <a:lnSpc>
                <a:spcPct val="125000"/>
              </a:lnSpc>
              <a:spcBef>
                <a:spcPts val="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bild_Logo_W">
  <p:cSld name="Titelbild_Logo_W">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sldNum" idx="12"/>
          </p:nvPr>
        </p:nvSpPr>
        <p:spPr>
          <a:xfrm>
            <a:off x="8240400" y="4860000"/>
            <a:ext cx="6013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
        <p:nvSpPr>
          <p:cNvPr id="88" name="Google Shape;88;p15"/>
          <p:cNvSpPr txBox="1">
            <a:spLocks noGrp="1"/>
          </p:cNvSpPr>
          <p:nvPr>
            <p:ph type="ftr" idx="11"/>
          </p:nvPr>
        </p:nvSpPr>
        <p:spPr>
          <a:xfrm>
            <a:off x="306000" y="4860000"/>
            <a:ext cx="3368533"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apiteltrenner blau">
  <p:cSld name="Kapiteltrenner blau">
    <p:bg>
      <p:bgPr>
        <a:solidFill>
          <a:srgbClr val="005293"/>
        </a:solidFill>
        <a:effectLst/>
      </p:bgPr>
    </p:bg>
    <p:spTree>
      <p:nvGrpSpPr>
        <p:cNvPr id="1" name="Shape 89"/>
        <p:cNvGrpSpPr/>
        <p:nvPr/>
      </p:nvGrpSpPr>
      <p:grpSpPr>
        <a:xfrm>
          <a:off x="0" y="0"/>
          <a:ext cx="0" cy="0"/>
          <a:chOff x="0" y="0"/>
          <a:chExt cx="0" cy="0"/>
        </a:xfrm>
      </p:grpSpPr>
      <p:sp>
        <p:nvSpPr>
          <p:cNvPr id="90" name="Google Shape;90;p16"/>
          <p:cNvSpPr txBox="1">
            <a:spLocks noGrp="1"/>
          </p:cNvSpPr>
          <p:nvPr>
            <p:ph type="ftr" idx="11"/>
          </p:nvPr>
        </p:nvSpPr>
        <p:spPr>
          <a:xfrm>
            <a:off x="306000" y="4860000"/>
            <a:ext cx="3368533"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8240400" y="4860000"/>
            <a:ext cx="6013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
        <p:nvSpPr>
          <p:cNvPr id="92" name="Google Shape;92;p16"/>
          <p:cNvSpPr txBox="1">
            <a:spLocks noGrp="1"/>
          </p:cNvSpPr>
          <p:nvPr>
            <p:ph type="body" idx="1"/>
          </p:nvPr>
        </p:nvSpPr>
        <p:spPr>
          <a:xfrm>
            <a:off x="289034" y="843436"/>
            <a:ext cx="8535987" cy="439932"/>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3500" b="1" i="0" u="none" strike="noStrike" cap="none">
                <a:solidFill>
                  <a:schemeClr val="lt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 name="Google Shape;93;p16"/>
          <p:cNvSpPr txBox="1">
            <a:spLocks noGrp="1"/>
          </p:cNvSpPr>
          <p:nvPr>
            <p:ph type="body" idx="2"/>
          </p:nvPr>
        </p:nvSpPr>
        <p:spPr>
          <a:xfrm>
            <a:off x="304800" y="1310315"/>
            <a:ext cx="5318125" cy="28988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2200" b="0" i="0" u="none" strike="noStrike" cap="none">
                <a:solidFill>
                  <a:schemeClr val="lt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1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Inhalt">
  <p:cSld name="1_Inhalt">
    <p:bg>
      <p:bgPr>
        <a:solidFill>
          <a:schemeClr val="accent2"/>
        </a:solidFill>
        <a:effectLst/>
      </p:bgPr>
    </p:bg>
    <p:spTree>
      <p:nvGrpSpPr>
        <p:cNvPr id="1" name="Shape 94"/>
        <p:cNvGrpSpPr/>
        <p:nvPr/>
      </p:nvGrpSpPr>
      <p:grpSpPr>
        <a:xfrm>
          <a:off x="0" y="0"/>
          <a:ext cx="0" cy="0"/>
          <a:chOff x="0" y="0"/>
          <a:chExt cx="0" cy="0"/>
        </a:xfrm>
      </p:grpSpPr>
      <p:sp>
        <p:nvSpPr>
          <p:cNvPr id="95" name="Google Shape;95;p17"/>
          <p:cNvSpPr txBox="1">
            <a:spLocks noGrp="1"/>
          </p:cNvSpPr>
          <p:nvPr>
            <p:ph type="body" idx="1"/>
          </p:nvPr>
        </p:nvSpPr>
        <p:spPr>
          <a:xfrm>
            <a:off x="319090" y="1600200"/>
            <a:ext cx="8508999" cy="3095625"/>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SzPts val="1400"/>
              <a:buNone/>
              <a:defRPr sz="1400" b="0" i="0" u="none" strike="noStrike" cap="none">
                <a:solidFill>
                  <a:schemeClr val="lt1"/>
                </a:solidFill>
                <a:latin typeface="Arial"/>
                <a:ea typeface="Arial"/>
                <a:cs typeface="Arial"/>
                <a:sym typeface="Arial"/>
              </a:defRPr>
            </a:lvl1pPr>
            <a:lvl2pPr marL="914400" marR="0" lvl="1" indent="-317500" algn="l" rtl="0">
              <a:lnSpc>
                <a:spcPct val="114000"/>
              </a:lnSpc>
              <a:spcBef>
                <a:spcPts val="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17500" algn="l" rtl="0">
              <a:lnSpc>
                <a:spcPct val="125000"/>
              </a:lnSpc>
              <a:spcBef>
                <a:spcPts val="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17"/>
          <p:cNvSpPr txBox="1">
            <a:spLocks noGrp="1"/>
          </p:cNvSpPr>
          <p:nvPr>
            <p:ph type="sldNum" idx="12"/>
          </p:nvPr>
        </p:nvSpPr>
        <p:spPr>
          <a:xfrm>
            <a:off x="8240400" y="4860000"/>
            <a:ext cx="6013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
        <p:nvSpPr>
          <p:cNvPr id="97" name="Google Shape;97;p17"/>
          <p:cNvSpPr txBox="1">
            <a:spLocks noGrp="1"/>
          </p:cNvSpPr>
          <p:nvPr>
            <p:ph type="ftr" idx="11"/>
          </p:nvPr>
        </p:nvSpPr>
        <p:spPr>
          <a:xfrm>
            <a:off x="306000" y="4860000"/>
            <a:ext cx="3368533"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7"/>
          <p:cNvSpPr txBox="1">
            <a:spLocks noGrp="1"/>
          </p:cNvSpPr>
          <p:nvPr>
            <p:ph type="title"/>
          </p:nvPr>
        </p:nvSpPr>
        <p:spPr>
          <a:xfrm>
            <a:off x="306000" y="854653"/>
            <a:ext cx="8521200" cy="104633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Bilder formatfüllend">
  <p:cSld name="4_Bilder formatfüllend">
    <p:bg>
      <p:bgPr>
        <a:solidFill>
          <a:schemeClr val="lt1"/>
        </a:solidFill>
        <a:effectLst/>
      </p:bgPr>
    </p:bg>
    <p:spTree>
      <p:nvGrpSpPr>
        <p:cNvPr id="1" name="Shape 99"/>
        <p:cNvGrpSpPr/>
        <p:nvPr/>
      </p:nvGrpSpPr>
      <p:grpSpPr>
        <a:xfrm>
          <a:off x="0" y="0"/>
          <a:ext cx="0" cy="0"/>
          <a:chOff x="0" y="0"/>
          <a:chExt cx="0" cy="0"/>
        </a:xfrm>
      </p:grpSpPr>
      <p:sp>
        <p:nvSpPr>
          <p:cNvPr id="100" name="Google Shape;100;p18"/>
          <p:cNvSpPr>
            <a:spLocks noGrp="1"/>
          </p:cNvSpPr>
          <p:nvPr>
            <p:ph type="pic" idx="2"/>
          </p:nvPr>
        </p:nvSpPr>
        <p:spPr>
          <a:xfrm>
            <a:off x="0" y="0"/>
            <a:ext cx="9144000" cy="5143500"/>
          </a:xfrm>
          <a:prstGeom prst="rect">
            <a:avLst/>
          </a:prstGeom>
          <a:solidFill>
            <a:srgbClr val="F2F2F2"/>
          </a:solidFill>
          <a:ln>
            <a:noFill/>
          </a:ln>
        </p:spPr>
      </p:sp>
      <p:sp>
        <p:nvSpPr>
          <p:cNvPr id="101" name="Google Shape;101;p18"/>
          <p:cNvSpPr txBox="1">
            <a:spLocks noGrp="1"/>
          </p:cNvSpPr>
          <p:nvPr>
            <p:ph type="sldNum" idx="12"/>
          </p:nvPr>
        </p:nvSpPr>
        <p:spPr>
          <a:xfrm>
            <a:off x="8240400" y="4860000"/>
            <a:ext cx="6013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0" i="0" u="none" strike="noStrike" cap="none">
                <a:solidFill>
                  <a:schemeClr val="lt1"/>
                </a:solidFill>
                <a:latin typeface="Arial"/>
                <a:ea typeface="Arial"/>
                <a:cs typeface="Arial"/>
                <a:sym typeface="Arial"/>
              </a:defRPr>
            </a:lvl1pPr>
            <a:lvl2pPr marL="0" lvl="1" indent="0" algn="r">
              <a:lnSpc>
                <a:spcPct val="100000"/>
              </a:lnSpc>
              <a:spcBef>
                <a:spcPts val="0"/>
              </a:spcBef>
              <a:spcAft>
                <a:spcPts val="0"/>
              </a:spcAft>
              <a:buNone/>
              <a:defRPr sz="900" b="0" i="0" u="none" strike="noStrike" cap="none">
                <a:solidFill>
                  <a:schemeClr val="lt1"/>
                </a:solidFill>
                <a:latin typeface="Arial"/>
                <a:ea typeface="Arial"/>
                <a:cs typeface="Arial"/>
                <a:sym typeface="Arial"/>
              </a:defRPr>
            </a:lvl2pPr>
            <a:lvl3pPr marL="0" lvl="2" indent="0" algn="r">
              <a:lnSpc>
                <a:spcPct val="100000"/>
              </a:lnSpc>
              <a:spcBef>
                <a:spcPts val="0"/>
              </a:spcBef>
              <a:spcAft>
                <a:spcPts val="0"/>
              </a:spcAft>
              <a:buNone/>
              <a:defRPr sz="900" b="0" i="0" u="none" strike="noStrike" cap="none">
                <a:solidFill>
                  <a:schemeClr val="lt1"/>
                </a:solidFill>
                <a:latin typeface="Arial"/>
                <a:ea typeface="Arial"/>
                <a:cs typeface="Arial"/>
                <a:sym typeface="Arial"/>
              </a:defRPr>
            </a:lvl3pPr>
            <a:lvl4pPr marL="0" lvl="3" indent="0" algn="r">
              <a:lnSpc>
                <a:spcPct val="100000"/>
              </a:lnSpc>
              <a:spcBef>
                <a:spcPts val="0"/>
              </a:spcBef>
              <a:spcAft>
                <a:spcPts val="0"/>
              </a:spcAft>
              <a:buNone/>
              <a:defRPr sz="900" b="0" i="0" u="none" strike="noStrike" cap="none">
                <a:solidFill>
                  <a:schemeClr val="lt1"/>
                </a:solidFill>
                <a:latin typeface="Arial"/>
                <a:ea typeface="Arial"/>
                <a:cs typeface="Arial"/>
                <a:sym typeface="Arial"/>
              </a:defRPr>
            </a:lvl4pPr>
            <a:lvl5pPr marL="0" lvl="4" indent="0" algn="r">
              <a:lnSpc>
                <a:spcPct val="100000"/>
              </a:lnSpc>
              <a:spcBef>
                <a:spcPts val="0"/>
              </a:spcBef>
              <a:spcAft>
                <a:spcPts val="0"/>
              </a:spcAft>
              <a:buNone/>
              <a:defRPr sz="900" b="0" i="0" u="none" strike="noStrike" cap="none">
                <a:solidFill>
                  <a:schemeClr val="lt1"/>
                </a:solidFill>
                <a:latin typeface="Arial"/>
                <a:ea typeface="Arial"/>
                <a:cs typeface="Arial"/>
                <a:sym typeface="Arial"/>
              </a:defRPr>
            </a:lvl5pPr>
            <a:lvl6pPr marL="0" lvl="5" indent="0" algn="r">
              <a:lnSpc>
                <a:spcPct val="100000"/>
              </a:lnSpc>
              <a:spcBef>
                <a:spcPts val="0"/>
              </a:spcBef>
              <a:spcAft>
                <a:spcPts val="0"/>
              </a:spcAft>
              <a:buNone/>
              <a:defRPr sz="900" b="0" i="0" u="none" strike="noStrike" cap="none">
                <a:solidFill>
                  <a:schemeClr val="lt1"/>
                </a:solidFill>
                <a:latin typeface="Arial"/>
                <a:ea typeface="Arial"/>
                <a:cs typeface="Arial"/>
                <a:sym typeface="Arial"/>
              </a:defRPr>
            </a:lvl6pPr>
            <a:lvl7pPr marL="0" lvl="6" indent="0" algn="r">
              <a:lnSpc>
                <a:spcPct val="100000"/>
              </a:lnSpc>
              <a:spcBef>
                <a:spcPts val="0"/>
              </a:spcBef>
              <a:spcAft>
                <a:spcPts val="0"/>
              </a:spcAft>
              <a:buNone/>
              <a:defRPr sz="900" b="0" i="0" u="none" strike="noStrike" cap="none">
                <a:solidFill>
                  <a:schemeClr val="lt1"/>
                </a:solidFill>
                <a:latin typeface="Arial"/>
                <a:ea typeface="Arial"/>
                <a:cs typeface="Arial"/>
                <a:sym typeface="Arial"/>
              </a:defRPr>
            </a:lvl7pPr>
            <a:lvl8pPr marL="0" lvl="7" indent="0" algn="r">
              <a:lnSpc>
                <a:spcPct val="100000"/>
              </a:lnSpc>
              <a:spcBef>
                <a:spcPts val="0"/>
              </a:spcBef>
              <a:spcAft>
                <a:spcPts val="0"/>
              </a:spcAft>
              <a:buNone/>
              <a:defRPr sz="900" b="0" i="0" u="none" strike="noStrike" cap="none">
                <a:solidFill>
                  <a:schemeClr val="lt1"/>
                </a:solidFill>
                <a:latin typeface="Arial"/>
                <a:ea typeface="Arial"/>
                <a:cs typeface="Arial"/>
                <a:sym typeface="Arial"/>
              </a:defRPr>
            </a:lvl8pPr>
            <a:lvl9pPr marL="0" lvl="8" indent="0" algn="r">
              <a:lnSpc>
                <a:spcPct val="100000"/>
              </a:lnSpc>
              <a:spcBef>
                <a:spcPts val="0"/>
              </a:spcBef>
              <a:spcAft>
                <a:spcPts val="0"/>
              </a:spcAft>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8"/>
          <p:cNvSpPr txBox="1">
            <a:spLocks noGrp="1"/>
          </p:cNvSpPr>
          <p:nvPr>
            <p:ph type="ftr" idx="11"/>
          </p:nvPr>
        </p:nvSpPr>
        <p:spPr>
          <a:xfrm>
            <a:off x="306000" y="4860000"/>
            <a:ext cx="3368533"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3" name="Google Shape;103;p18"/>
          <p:cNvPicPr preferRelativeResize="0"/>
          <p:nvPr/>
        </p:nvPicPr>
        <p:blipFill rotWithShape="1">
          <a:blip r:embed="rId2">
            <a:alphaModFix/>
          </a:blip>
          <a:srcRect/>
          <a:stretch/>
        </p:blipFill>
        <p:spPr>
          <a:xfrm>
            <a:off x="8237850" y="326141"/>
            <a:ext cx="599513" cy="31600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104"/>
        <p:cNvGrpSpPr/>
        <p:nvPr/>
      </p:nvGrpSpPr>
      <p:grpSpPr>
        <a:xfrm>
          <a:off x="0" y="0"/>
          <a:ext cx="0" cy="0"/>
          <a:chOff x="0" y="0"/>
          <a:chExt cx="0" cy="0"/>
        </a:xfrm>
      </p:grpSpPr>
      <p:sp>
        <p:nvSpPr>
          <p:cNvPr id="105" name="Google Shape;105;p19"/>
          <p:cNvSpPr txBox="1">
            <a:spLocks noGrp="1"/>
          </p:cNvSpPr>
          <p:nvPr>
            <p:ph type="body" idx="1"/>
          </p:nvPr>
        </p:nvSpPr>
        <p:spPr>
          <a:xfrm>
            <a:off x="319088" y="1484040"/>
            <a:ext cx="8508999" cy="955594"/>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6" name="Google Shape;106;p19"/>
          <p:cNvSpPr txBox="1">
            <a:spLocks noGrp="1"/>
          </p:cNvSpPr>
          <p:nvPr>
            <p:ph type="ftr" idx="11"/>
          </p:nvPr>
        </p:nvSpPr>
        <p:spPr>
          <a:xfrm>
            <a:off x="306000" y="4860000"/>
            <a:ext cx="3368533"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9"/>
          <p:cNvSpPr txBox="1">
            <a:spLocks noGrp="1"/>
          </p:cNvSpPr>
          <p:nvPr>
            <p:ph type="sldNum" idx="12"/>
          </p:nvPr>
        </p:nvSpPr>
        <p:spPr>
          <a:xfrm>
            <a:off x="8240400" y="4860000"/>
            <a:ext cx="6013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
  <p:cSld name="Inhalt">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319090" y="1600200"/>
            <a:ext cx="8508999" cy="3095625"/>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26" name="Google Shape;26;p4"/>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4"/>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Zwei Inhalte + Text">
  <p:cSld name="Zwei Inhalte + Text">
    <p:spTree>
      <p:nvGrpSpPr>
        <p:cNvPr id="1" name="Shape 28"/>
        <p:cNvGrpSpPr/>
        <p:nvPr/>
      </p:nvGrpSpPr>
      <p:grpSpPr>
        <a:xfrm>
          <a:off x="0" y="0"/>
          <a:ext cx="0" cy="0"/>
          <a:chOff x="0" y="0"/>
          <a:chExt cx="0" cy="0"/>
        </a:xfrm>
      </p:grpSpPr>
      <p:sp>
        <p:nvSpPr>
          <p:cNvPr id="29" name="Google Shape;29;p5"/>
          <p:cNvSpPr txBox="1">
            <a:spLocks noGrp="1"/>
          </p:cNvSpPr>
          <p:nvPr>
            <p:ph type="body" idx="1"/>
          </p:nvPr>
        </p:nvSpPr>
        <p:spPr>
          <a:xfrm>
            <a:off x="319090" y="1600200"/>
            <a:ext cx="8508999" cy="4957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Google Shape;30;p5"/>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31" name="Google Shape;31;p5"/>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2" name="Google Shape;32;p5"/>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2"/>
          </p:nvPr>
        </p:nvSpPr>
        <p:spPr>
          <a:xfrm>
            <a:off x="316992" y="2148752"/>
            <a:ext cx="4188333" cy="2547074"/>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 name="Google Shape;34;p5"/>
          <p:cNvSpPr>
            <a:spLocks noGrp="1"/>
          </p:cNvSpPr>
          <p:nvPr>
            <p:ph type="pic" idx="3"/>
          </p:nvPr>
        </p:nvSpPr>
        <p:spPr>
          <a:xfrm>
            <a:off x="4648200" y="2148840"/>
            <a:ext cx="4180392" cy="2546911"/>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35"/>
        <p:cNvGrpSpPr/>
        <p:nvPr/>
      </p:nvGrpSpPr>
      <p:grpSpPr>
        <a:xfrm>
          <a:off x="0" y="0"/>
          <a:ext cx="0" cy="0"/>
          <a:chOff x="0" y="0"/>
          <a:chExt cx="0" cy="0"/>
        </a:xfrm>
      </p:grpSpPr>
      <p:sp>
        <p:nvSpPr>
          <p:cNvPr id="36" name="Google Shape;36;p6"/>
          <p:cNvSpPr txBox="1">
            <a:spLocks noGrp="1"/>
          </p:cNvSpPr>
          <p:nvPr>
            <p:ph type="body" idx="1"/>
          </p:nvPr>
        </p:nvSpPr>
        <p:spPr>
          <a:xfrm>
            <a:off x="319091" y="1602000"/>
            <a:ext cx="4180910" cy="3095626"/>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 name="Google Shape;37;p6"/>
          <p:cNvSpPr txBox="1">
            <a:spLocks noGrp="1"/>
          </p:cNvSpPr>
          <p:nvPr>
            <p:ph type="body" idx="2"/>
          </p:nvPr>
        </p:nvSpPr>
        <p:spPr>
          <a:xfrm>
            <a:off x="4647179" y="1602000"/>
            <a:ext cx="4180910" cy="3095626"/>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 name="Google Shape;38;p6"/>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39" name="Google Shape;39;p6"/>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6"/>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halt + Text">
  <p:cSld name="Inhalt + Text">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319090" y="2143125"/>
            <a:ext cx="8508999" cy="2543175"/>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3" name="Google Shape;43;p7"/>
          <p:cNvSpPr txBox="1">
            <a:spLocks noGrp="1"/>
          </p:cNvSpPr>
          <p:nvPr>
            <p:ph type="title"/>
          </p:nvPr>
        </p:nvSpPr>
        <p:spPr>
          <a:xfrm>
            <a:off x="319090" y="972000"/>
            <a:ext cx="8508999" cy="410369"/>
          </a:xfrm>
          <a:prstGeom prst="rect">
            <a:avLst/>
          </a:prstGeom>
          <a:solidFill>
            <a:schemeClr val="lt1"/>
          </a:solid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44" name="Google Shape;44;p7"/>
          <p:cNvSpPr txBox="1">
            <a:spLocks noGrp="1"/>
          </p:cNvSpPr>
          <p:nvPr>
            <p:ph type="sldNum" idx="12"/>
          </p:nvPr>
        </p:nvSpPr>
        <p:spPr>
          <a:xfrm>
            <a:off x="6774934" y="4854985"/>
            <a:ext cx="2052074" cy="273844"/>
          </a:xfrm>
          <a:prstGeom prst="rect">
            <a:avLst/>
          </a:prstGeom>
          <a:solidFill>
            <a:schemeClr val="lt1"/>
          </a:solid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5" name="Google Shape;45;p7"/>
          <p:cNvSpPr txBox="1">
            <a:spLocks noGrp="1"/>
          </p:cNvSpPr>
          <p:nvPr>
            <p:ph type="ftr" idx="11"/>
          </p:nvPr>
        </p:nvSpPr>
        <p:spPr>
          <a:xfrm>
            <a:off x="311162" y="4854985"/>
            <a:ext cx="6464280" cy="273844"/>
          </a:xfrm>
          <a:prstGeom prst="rect">
            <a:avLst/>
          </a:prstGeom>
          <a:solidFill>
            <a:schemeClr val="lt1"/>
          </a:solid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body" idx="2"/>
          </p:nvPr>
        </p:nvSpPr>
        <p:spPr>
          <a:xfrm>
            <a:off x="319090" y="1600200"/>
            <a:ext cx="8508999" cy="505305"/>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oße Bilder">
  <p:cSld name="große Bilder">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49" name="Google Shape;49;p8"/>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0" name="Google Shape;50;p8"/>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a:spLocks noGrp="1"/>
          </p:cNvSpPr>
          <p:nvPr>
            <p:ph type="pic" idx="2"/>
          </p:nvPr>
        </p:nvSpPr>
        <p:spPr>
          <a:xfrm>
            <a:off x="0" y="2133600"/>
            <a:ext cx="9144000" cy="3009900"/>
          </a:xfrm>
          <a:prstGeom prst="rect">
            <a:avLst/>
          </a:prstGeom>
          <a:noFill/>
          <a:ln>
            <a:noFill/>
          </a:ln>
        </p:spPr>
      </p:sp>
      <p:sp>
        <p:nvSpPr>
          <p:cNvPr id="52" name="Google Shape;52;p8"/>
          <p:cNvSpPr txBox="1">
            <a:spLocks noGrp="1"/>
          </p:cNvSpPr>
          <p:nvPr>
            <p:ph type="body" idx="1"/>
          </p:nvPr>
        </p:nvSpPr>
        <p:spPr>
          <a:xfrm>
            <a:off x="319090" y="1600200"/>
            <a:ext cx="8508999" cy="4957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lder formatfüllend">
  <p:cSld name="Bilder formatfüllend">
    <p:spTree>
      <p:nvGrpSpPr>
        <p:cNvPr id="1" name="Shape 53"/>
        <p:cNvGrpSpPr/>
        <p:nvPr/>
      </p:nvGrpSpPr>
      <p:grpSpPr>
        <a:xfrm>
          <a:off x="0" y="0"/>
          <a:ext cx="0" cy="0"/>
          <a:chOff x="0" y="0"/>
          <a:chExt cx="0" cy="0"/>
        </a:xfrm>
      </p:grpSpPr>
      <p:sp>
        <p:nvSpPr>
          <p:cNvPr id="54" name="Google Shape;54;p9"/>
          <p:cNvSpPr>
            <a:spLocks noGrp="1"/>
          </p:cNvSpPr>
          <p:nvPr>
            <p:ph type="pic" idx="2"/>
          </p:nvPr>
        </p:nvSpPr>
        <p:spPr>
          <a:xfrm>
            <a:off x="0" y="1600200"/>
            <a:ext cx="9144000" cy="3543299"/>
          </a:xfrm>
          <a:prstGeom prst="rect">
            <a:avLst/>
          </a:prstGeom>
          <a:noFill/>
          <a:ln>
            <a:noFill/>
          </a:ln>
        </p:spPr>
      </p:sp>
      <p:sp>
        <p:nvSpPr>
          <p:cNvPr id="55" name="Google Shape;55;p9"/>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56" name="Google Shape;56;p9"/>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7" name="Google Shape;57;p9"/>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wei Inhalte + Text (Hintergrund)">
  <p:cSld name="Zwei Inhalte + Text (Hintergrund)">
    <p:spTree>
      <p:nvGrpSpPr>
        <p:cNvPr id="1" name="Shape 58"/>
        <p:cNvGrpSpPr/>
        <p:nvPr/>
      </p:nvGrpSpPr>
      <p:grpSpPr>
        <a:xfrm>
          <a:off x="0" y="0"/>
          <a:ext cx="0" cy="0"/>
          <a:chOff x="0" y="0"/>
          <a:chExt cx="0" cy="0"/>
        </a:xfrm>
      </p:grpSpPr>
      <p:sp>
        <p:nvSpPr>
          <p:cNvPr id="59" name="Google Shape;59;p10"/>
          <p:cNvSpPr/>
          <p:nvPr/>
        </p:nvSpPr>
        <p:spPr>
          <a:xfrm>
            <a:off x="0" y="2152650"/>
            <a:ext cx="9144000" cy="2990850"/>
          </a:xfrm>
          <a:prstGeom prst="rect">
            <a:avLst/>
          </a:prstGeom>
          <a:solidFill>
            <a:srgbClr val="F2F2F2"/>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60" name="Google Shape;60;p10"/>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61" name="Google Shape;61;p10"/>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2" name="Google Shape;62;p10"/>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316992" y="2152650"/>
            <a:ext cx="4197858" cy="25527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 name="Google Shape;64;p10"/>
          <p:cNvSpPr>
            <a:spLocks noGrp="1"/>
          </p:cNvSpPr>
          <p:nvPr>
            <p:ph type="pic" idx="2"/>
          </p:nvPr>
        </p:nvSpPr>
        <p:spPr>
          <a:xfrm>
            <a:off x="4648200" y="2143125"/>
            <a:ext cx="4180392" cy="2543176"/>
          </a:xfrm>
          <a:prstGeom prst="rect">
            <a:avLst/>
          </a:prstGeom>
          <a:noFill/>
          <a:ln>
            <a:noFill/>
          </a:ln>
        </p:spPr>
      </p:sp>
      <p:sp>
        <p:nvSpPr>
          <p:cNvPr id="65" name="Google Shape;65;p10"/>
          <p:cNvSpPr txBox="1">
            <a:spLocks noGrp="1"/>
          </p:cNvSpPr>
          <p:nvPr>
            <p:ph type="body" idx="3"/>
          </p:nvPr>
        </p:nvSpPr>
        <p:spPr>
          <a:xfrm>
            <a:off x="319090" y="1600200"/>
            <a:ext cx="8508999" cy="4957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68" name="Google Shape;68;p11"/>
          <p:cNvSpPr txBox="1">
            <a:spLocks noGrp="1"/>
          </p:cNvSpPr>
          <p:nvPr>
            <p:ph type="body" idx="1"/>
          </p:nvPr>
        </p:nvSpPr>
        <p:spPr>
          <a:xfrm>
            <a:off x="319088" y="1484040"/>
            <a:ext cx="8508999" cy="955594"/>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 name="Google Shape;69;p11"/>
          <p:cNvSpPr/>
          <p:nvPr/>
        </p:nvSpPr>
        <p:spPr>
          <a:xfrm>
            <a:off x="8347635" y="4806203"/>
            <a:ext cx="575236" cy="268941"/>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70" name="Google Shape;70;p11"/>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1" name="Google Shape;71;p11"/>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1.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ftr" idx="11"/>
          </p:nvPr>
        </p:nvSpPr>
        <p:spPr>
          <a:xfrm>
            <a:off x="311162" y="4854985"/>
            <a:ext cx="7829538" cy="288515"/>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774934" y="4854985"/>
            <a:ext cx="20520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2" name="Google Shape;12;p1" descr="20150416 tum logo blau png final.png"/>
          <p:cNvPicPr preferRelativeResize="0"/>
          <p:nvPr/>
        </p:nvPicPr>
        <p:blipFill rotWithShape="1">
          <a:blip r:embed="rId3">
            <a:alphaModFix/>
          </a:blip>
          <a:srcRect/>
          <a:stretch/>
        </p:blipFill>
        <p:spPr>
          <a:xfrm>
            <a:off x="8218800" y="324000"/>
            <a:ext cx="604774" cy="31851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pic>
        <p:nvPicPr>
          <p:cNvPr id="20" name="Google Shape;20;p3" descr="20150416 tum logo blau png final.png"/>
          <p:cNvPicPr preferRelativeResize="0"/>
          <p:nvPr/>
        </p:nvPicPr>
        <p:blipFill rotWithShape="1">
          <a:blip r:embed="rId11">
            <a:alphaModFix/>
          </a:blip>
          <a:srcRect/>
          <a:stretch/>
        </p:blipFill>
        <p:spPr>
          <a:xfrm>
            <a:off x="8218411" y="324000"/>
            <a:ext cx="604774" cy="318516"/>
          </a:xfrm>
          <a:prstGeom prst="rect">
            <a:avLst/>
          </a:prstGeom>
          <a:noFill/>
          <a:ln>
            <a:noFill/>
          </a:ln>
        </p:spPr>
      </p:pic>
      <p:sp>
        <p:nvSpPr>
          <p:cNvPr id="21" name="Google Shape;21;p3"/>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3"/>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5293"/>
        </a:solidFill>
        <a:effectLst/>
      </p:bgPr>
    </p:bg>
    <p:spTree>
      <p:nvGrpSpPr>
        <p:cNvPr id="1" name="Shape 76"/>
        <p:cNvGrpSpPr/>
        <p:nvPr/>
      </p:nvGrpSpPr>
      <p:grpSpPr>
        <a:xfrm>
          <a:off x="0" y="0"/>
          <a:ext cx="0" cy="0"/>
          <a:chOff x="0" y="0"/>
          <a:chExt cx="0" cy="0"/>
        </a:xfrm>
      </p:grpSpPr>
      <p:pic>
        <p:nvPicPr>
          <p:cNvPr id="77" name="Google Shape;77;p13"/>
          <p:cNvPicPr preferRelativeResize="0"/>
          <p:nvPr/>
        </p:nvPicPr>
        <p:blipFill rotWithShape="1">
          <a:blip r:embed="rId8">
            <a:alphaModFix/>
          </a:blip>
          <a:srcRect/>
          <a:stretch/>
        </p:blipFill>
        <p:spPr>
          <a:xfrm>
            <a:off x="8237850" y="326141"/>
            <a:ext cx="599513" cy="316006"/>
          </a:xfrm>
          <a:prstGeom prst="rect">
            <a:avLst/>
          </a:prstGeom>
          <a:noFill/>
          <a:ln>
            <a:noFill/>
          </a:ln>
        </p:spPr>
      </p:pic>
      <p:sp>
        <p:nvSpPr>
          <p:cNvPr id="78" name="Google Shape;78;p13"/>
          <p:cNvSpPr txBox="1">
            <a:spLocks noGrp="1"/>
          </p:cNvSpPr>
          <p:nvPr>
            <p:ph type="sldNum" idx="12"/>
          </p:nvPr>
        </p:nvSpPr>
        <p:spPr>
          <a:xfrm>
            <a:off x="8240400" y="4860000"/>
            <a:ext cx="60135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9" name="Google Shape;79;p13"/>
          <p:cNvSpPr txBox="1">
            <a:spLocks noGrp="1"/>
          </p:cNvSpPr>
          <p:nvPr>
            <p:ph type="ftr" idx="11"/>
          </p:nvPr>
        </p:nvSpPr>
        <p:spPr>
          <a:xfrm>
            <a:off x="306000" y="4860000"/>
            <a:ext cx="3368533"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3"/>
          <p:cNvSpPr txBox="1">
            <a:spLocks noGrp="1"/>
          </p:cNvSpPr>
          <p:nvPr>
            <p:ph type="title"/>
          </p:nvPr>
        </p:nvSpPr>
        <p:spPr>
          <a:xfrm>
            <a:off x="306000" y="854653"/>
            <a:ext cx="8521200" cy="104633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35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0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0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0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0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dk2"/>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92">
          <p15:clr>
            <a:srgbClr val="F26B43"/>
          </p15:clr>
        </p15:guide>
        <p15:guide id="2" pos="5568">
          <p15:clr>
            <a:srgbClr val="F26B43"/>
          </p15:clr>
        </p15:guide>
        <p15:guide id="3" orient="horz" pos="599">
          <p15:clr>
            <a:srgbClr val="F26B43"/>
          </p15:clr>
        </p15:guide>
        <p15:guide id="4" orient="horz" pos="29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arxiv.org/abs/2503.11651"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arxiv.org/abs/2503.11651" TargetMode="External"/><Relationship Id="rId4" Type="http://schemas.openxmlformats.org/officeDocument/2006/relationships/image" Target="../media/image14.gif"/></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 Id="rId9" Type="http://schemas.openxmlformats.org/officeDocument/2006/relationships/hyperlink" Target="http://arxiv.org/abs/2503.1165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arxiv.org/abs/2503.11651"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5.png"/><Relationship Id="rId21" Type="http://schemas.openxmlformats.org/officeDocument/2006/relationships/image" Target="../media/image34.png"/><Relationship Id="rId7" Type="http://schemas.openxmlformats.org/officeDocument/2006/relationships/image" Target="../media/image21.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9.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1.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hyperlink" Target="http://arxiv.org/abs/2503.1165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8" Type="http://schemas.openxmlformats.org/officeDocument/2006/relationships/image" Target="../media/image41.gif"/><Relationship Id="rId13" Type="http://schemas.openxmlformats.org/officeDocument/2006/relationships/image" Target="../media/image46.gif"/><Relationship Id="rId3" Type="http://schemas.openxmlformats.org/officeDocument/2006/relationships/image" Target="../media/image5.png"/><Relationship Id="rId7" Type="http://schemas.openxmlformats.org/officeDocument/2006/relationships/image" Target="../media/image40.gif"/><Relationship Id="rId12" Type="http://schemas.openxmlformats.org/officeDocument/2006/relationships/image" Target="../media/image45.gif"/><Relationship Id="rId2" Type="http://schemas.openxmlformats.org/officeDocument/2006/relationships/notesSlide" Target="../notesSlides/notesSlide23.xml"/><Relationship Id="rId16"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39.gif"/><Relationship Id="rId11" Type="http://schemas.openxmlformats.org/officeDocument/2006/relationships/image" Target="../media/image44.gif"/><Relationship Id="rId5" Type="http://schemas.openxmlformats.org/officeDocument/2006/relationships/image" Target="../media/image38.gif"/><Relationship Id="rId15" Type="http://schemas.openxmlformats.org/officeDocument/2006/relationships/image" Target="../media/image48.png"/><Relationship Id="rId10" Type="http://schemas.openxmlformats.org/officeDocument/2006/relationships/image" Target="../media/image43.gif"/><Relationship Id="rId4" Type="http://schemas.openxmlformats.org/officeDocument/2006/relationships/image" Target="../media/image37.gif"/><Relationship Id="rId9" Type="http://schemas.openxmlformats.org/officeDocument/2006/relationships/image" Target="../media/image42.gif"/><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danielgatis/remb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png"/><Relationship Id="rId3" Type="http://schemas.openxmlformats.org/officeDocument/2006/relationships/image" Target="../media/image5.png"/><Relationship Id="rId7" Type="http://schemas.openxmlformats.org/officeDocument/2006/relationships/image" Target="../media/image57.gif"/><Relationship Id="rId12"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6.jpg"/><Relationship Id="rId11" Type="http://schemas.openxmlformats.org/officeDocument/2006/relationships/image" Target="../media/image61.gif"/><Relationship Id="rId5" Type="http://schemas.openxmlformats.org/officeDocument/2006/relationships/image" Target="../media/image55.png"/><Relationship Id="rId15" Type="http://schemas.openxmlformats.org/officeDocument/2006/relationships/image" Target="../media/image65.gif"/><Relationship Id="rId10" Type="http://schemas.openxmlformats.org/officeDocument/2006/relationships/image" Target="../media/image60.gif"/><Relationship Id="rId4" Type="http://schemas.openxmlformats.org/officeDocument/2006/relationships/image" Target="../media/image54.png"/><Relationship Id="rId9" Type="http://schemas.openxmlformats.org/officeDocument/2006/relationships/image" Target="../media/image59.gif"/><Relationship Id="rId1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gif"/><Relationship Id="rId3" Type="http://schemas.openxmlformats.org/officeDocument/2006/relationships/image" Target="../media/image66.gif"/><Relationship Id="rId7" Type="http://schemas.openxmlformats.org/officeDocument/2006/relationships/image" Target="../media/image70.png"/><Relationship Id="rId12" Type="http://schemas.openxmlformats.org/officeDocument/2006/relationships/image" Target="../media/image40.gif"/><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69.png"/><Relationship Id="rId11" Type="http://schemas.openxmlformats.org/officeDocument/2006/relationships/image" Target="../media/image74.gif"/><Relationship Id="rId5" Type="http://schemas.openxmlformats.org/officeDocument/2006/relationships/image" Target="../media/image68.gif"/><Relationship Id="rId15" Type="http://schemas.openxmlformats.org/officeDocument/2006/relationships/image" Target="../media/image5.png"/><Relationship Id="rId10" Type="http://schemas.openxmlformats.org/officeDocument/2006/relationships/image" Target="../media/image73.gif"/><Relationship Id="rId4" Type="http://schemas.openxmlformats.org/officeDocument/2006/relationships/image" Target="../media/image67.gif"/><Relationship Id="rId9" Type="http://schemas.openxmlformats.org/officeDocument/2006/relationships/image" Target="../media/image72.png"/><Relationship Id="rId14" Type="http://schemas.openxmlformats.org/officeDocument/2006/relationships/image" Target="../media/image76.gif"/></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3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5.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89.png"/><Relationship Id="rId3" Type="http://schemas.openxmlformats.org/officeDocument/2006/relationships/image" Target="../media/image5.png"/><Relationship Id="rId7" Type="http://schemas.openxmlformats.org/officeDocument/2006/relationships/image" Target="../media/image94.png"/><Relationship Id="rId12"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93.png"/><Relationship Id="rId11" Type="http://schemas.openxmlformats.org/officeDocument/2006/relationships/image" Target="../media/image87.png"/><Relationship Id="rId5" Type="http://schemas.openxmlformats.org/officeDocument/2006/relationships/image" Target="../media/image92.png"/><Relationship Id="rId10" Type="http://schemas.openxmlformats.org/officeDocument/2006/relationships/image" Target="../media/image86.png"/><Relationship Id="rId4" Type="http://schemas.openxmlformats.org/officeDocument/2006/relationships/image" Target="../media/image91.png"/><Relationship Id="rId9"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89.png"/><Relationship Id="rId3" Type="http://schemas.openxmlformats.org/officeDocument/2006/relationships/image" Target="../media/image5.png"/><Relationship Id="rId7" Type="http://schemas.openxmlformats.org/officeDocument/2006/relationships/image" Target="../media/image99.png"/><Relationship Id="rId12"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98.png"/><Relationship Id="rId11" Type="http://schemas.openxmlformats.org/officeDocument/2006/relationships/image" Target="../media/image87.png"/><Relationship Id="rId5" Type="http://schemas.openxmlformats.org/officeDocument/2006/relationships/image" Target="../media/image97.png"/><Relationship Id="rId10" Type="http://schemas.openxmlformats.org/officeDocument/2006/relationships/image" Target="../media/image86.png"/><Relationship Id="rId4" Type="http://schemas.openxmlformats.org/officeDocument/2006/relationships/image" Target="../media/image96.png"/><Relationship Id="rId9"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89.png"/><Relationship Id="rId3" Type="http://schemas.openxmlformats.org/officeDocument/2006/relationships/image" Target="../media/image5.png"/><Relationship Id="rId7" Type="http://schemas.openxmlformats.org/officeDocument/2006/relationships/image" Target="../media/image104.png"/><Relationship Id="rId12"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103.png"/><Relationship Id="rId11" Type="http://schemas.openxmlformats.org/officeDocument/2006/relationships/image" Target="../media/image87.png"/><Relationship Id="rId5" Type="http://schemas.openxmlformats.org/officeDocument/2006/relationships/image" Target="../media/image102.png"/><Relationship Id="rId10" Type="http://schemas.openxmlformats.org/officeDocument/2006/relationships/image" Target="../media/image86.png"/><Relationship Id="rId4" Type="http://schemas.openxmlformats.org/officeDocument/2006/relationships/image" Target="../media/image101.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89.png"/><Relationship Id="rId3" Type="http://schemas.openxmlformats.org/officeDocument/2006/relationships/image" Target="../media/image5.png"/><Relationship Id="rId7" Type="http://schemas.openxmlformats.org/officeDocument/2006/relationships/image" Target="../media/image109.png"/><Relationship Id="rId12"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108.png"/><Relationship Id="rId11" Type="http://schemas.openxmlformats.org/officeDocument/2006/relationships/image" Target="../media/image87.png"/><Relationship Id="rId5" Type="http://schemas.openxmlformats.org/officeDocument/2006/relationships/image" Target="../media/image107.png"/><Relationship Id="rId10" Type="http://schemas.openxmlformats.org/officeDocument/2006/relationships/image" Target="../media/image86.png"/><Relationship Id="rId4" Type="http://schemas.openxmlformats.org/officeDocument/2006/relationships/image" Target="../media/image106.pn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89.png"/><Relationship Id="rId3" Type="http://schemas.openxmlformats.org/officeDocument/2006/relationships/image" Target="../media/image5.png"/><Relationship Id="rId7" Type="http://schemas.openxmlformats.org/officeDocument/2006/relationships/image" Target="../media/image114.png"/><Relationship Id="rId12"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113.png"/><Relationship Id="rId11" Type="http://schemas.openxmlformats.org/officeDocument/2006/relationships/image" Target="../media/image87.png"/><Relationship Id="rId5" Type="http://schemas.openxmlformats.org/officeDocument/2006/relationships/image" Target="../media/image112.png"/><Relationship Id="rId10" Type="http://schemas.openxmlformats.org/officeDocument/2006/relationships/image" Target="../media/image86.png"/><Relationship Id="rId4" Type="http://schemas.openxmlformats.org/officeDocument/2006/relationships/image" Target="../media/image111.png"/><Relationship Id="rId9"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8.xml.rels><?xml version="1.0" encoding="UTF-8" standalone="yes"?>
<Relationships xmlns="http://schemas.openxmlformats.org/package/2006/relationships"><Relationship Id="rId26" Type="http://schemas.openxmlformats.org/officeDocument/2006/relationships/hyperlink" Target="https://arxiv.org/search/cs?searchtype=author&amp;query=Weng,+H" TargetMode="External"/><Relationship Id="rId21" Type="http://schemas.openxmlformats.org/officeDocument/2006/relationships/hyperlink" Target="https://arxiv.org/search/cs?searchtype=author&amp;query=Wang,+X" TargetMode="External"/><Relationship Id="rId42" Type="http://schemas.openxmlformats.org/officeDocument/2006/relationships/hyperlink" Target="https://arxiv.org/search/cs?searchtype=author&amp;query=Zhang,+H" TargetMode="External"/><Relationship Id="rId47" Type="http://schemas.openxmlformats.org/officeDocument/2006/relationships/hyperlink" Target="https://arxiv.org/search/cs?searchtype=author&amp;query=Tan,+Y" TargetMode="External"/><Relationship Id="rId63" Type="http://schemas.openxmlformats.org/officeDocument/2006/relationships/hyperlink" Target="https://arxiv.org/search/cs?searchtype=author&amp;query=Kuang,+H" TargetMode="External"/><Relationship Id="rId68" Type="http://schemas.openxmlformats.org/officeDocument/2006/relationships/hyperlink" Target="https://arxiv.org/search/cs?searchtype=author&amp;query=Liu,+T" TargetMode="External"/><Relationship Id="rId2" Type="http://schemas.openxmlformats.org/officeDocument/2006/relationships/notesSlide" Target="../notesSlides/notesSlide48.xml"/><Relationship Id="rId16" Type="http://schemas.openxmlformats.org/officeDocument/2006/relationships/hyperlink" Target="https://arxiv.org/search/cs?searchtype=author&amp;query=Wu,+J" TargetMode="External"/><Relationship Id="rId29" Type="http://schemas.openxmlformats.org/officeDocument/2006/relationships/hyperlink" Target="https://arxiv.org/search/cs?searchtype=author&amp;query=Liu,+X" TargetMode="External"/><Relationship Id="rId11" Type="http://schemas.openxmlformats.org/officeDocument/2006/relationships/hyperlink" Target="https://arxiv.org/search/cs?searchtype=author&amp;query=Yang,+M" TargetMode="External"/><Relationship Id="rId24" Type="http://schemas.openxmlformats.org/officeDocument/2006/relationships/hyperlink" Target="https://arxiv.org/search/cs?searchtype=author&amp;query=Chen,+Z" TargetMode="External"/><Relationship Id="rId32" Type="http://schemas.openxmlformats.org/officeDocument/2006/relationships/hyperlink" Target="https://arxiv.org/search/cs?searchtype=author&amp;query=Liu,+Y" TargetMode="External"/><Relationship Id="rId37" Type="http://schemas.openxmlformats.org/officeDocument/2006/relationships/hyperlink" Target="https://arxiv.org/search/cs?searchtype=author&amp;query=Dong,+L" TargetMode="External"/><Relationship Id="rId40" Type="http://schemas.openxmlformats.org/officeDocument/2006/relationships/hyperlink" Target="https://arxiv.org/search/cs?searchtype=author&amp;query=Yu,+J" TargetMode="External"/><Relationship Id="rId45" Type="http://schemas.openxmlformats.org/officeDocument/2006/relationships/hyperlink" Target="https://arxiv.org/search/cs?searchtype=author&amp;query=Wu,+R" TargetMode="External"/><Relationship Id="rId53" Type="http://schemas.openxmlformats.org/officeDocument/2006/relationships/hyperlink" Target="https://arxiv.org/search/cs?searchtype=author&amp;query=Zhao,+C" TargetMode="External"/><Relationship Id="rId58" Type="http://schemas.openxmlformats.org/officeDocument/2006/relationships/hyperlink" Target="https://arxiv.org/search/cs?searchtype=author&amp;query=Li,+Z" TargetMode="External"/><Relationship Id="rId66" Type="http://schemas.openxmlformats.org/officeDocument/2006/relationships/hyperlink" Target="https://arxiv.org/search/cs?searchtype=author&amp;query=Zhuang,+W" TargetMode="External"/><Relationship Id="rId74" Type="http://schemas.openxmlformats.org/officeDocument/2006/relationships/hyperlink" Target="https://arxiv.org/abs/2501.12202" TargetMode="External"/><Relationship Id="rId5" Type="http://schemas.openxmlformats.org/officeDocument/2006/relationships/hyperlink" Target="https://arxiv.org/search/cs?searchtype=author&amp;query=Lai,+Z" TargetMode="External"/><Relationship Id="rId61" Type="http://schemas.openxmlformats.org/officeDocument/2006/relationships/hyperlink" Target="https://arxiv.org/search/cs?searchtype=author&amp;query=Wang,+P" TargetMode="External"/><Relationship Id="rId19" Type="http://schemas.openxmlformats.org/officeDocument/2006/relationships/hyperlink" Target="https://arxiv.org/search/cs?searchtype=author&amp;query=Tang,+R" TargetMode="External"/><Relationship Id="rId14" Type="http://schemas.openxmlformats.org/officeDocument/2006/relationships/hyperlink" Target="https://arxiv.org/search/cs?searchtype=author&amp;query=Shi,+H" TargetMode="External"/><Relationship Id="rId22" Type="http://schemas.openxmlformats.org/officeDocument/2006/relationships/hyperlink" Target="https://arxiv.org/search/cs?searchtype=author&amp;query=Liu,+J" TargetMode="External"/><Relationship Id="rId27" Type="http://schemas.openxmlformats.org/officeDocument/2006/relationships/hyperlink" Target="https://arxiv.org/search/cs?searchtype=author&amp;query=Xu,+J" TargetMode="External"/><Relationship Id="rId30" Type="http://schemas.openxmlformats.org/officeDocument/2006/relationships/hyperlink" Target="https://arxiv.org/search/cs?searchtype=author&amp;query=Xu,+L" TargetMode="External"/><Relationship Id="rId35" Type="http://schemas.openxmlformats.org/officeDocument/2006/relationships/hyperlink" Target="https://arxiv.org/search/cs?searchtype=author&amp;query=Zhang,+J" TargetMode="External"/><Relationship Id="rId43" Type="http://schemas.openxmlformats.org/officeDocument/2006/relationships/hyperlink" Target="https://arxiv.org/search/cs?searchtype=author&amp;query=Ye,+Z" TargetMode="External"/><Relationship Id="rId48" Type="http://schemas.openxmlformats.org/officeDocument/2006/relationships/hyperlink" Target="https://arxiv.org/search/cs?searchtype=author&amp;query=Xiao,+J" TargetMode="External"/><Relationship Id="rId56" Type="http://schemas.openxmlformats.org/officeDocument/2006/relationships/hyperlink" Target="https://arxiv.org/search/cs?searchtype=author&amp;query=Qin,+L" TargetMode="External"/><Relationship Id="rId64" Type="http://schemas.openxmlformats.org/officeDocument/2006/relationships/hyperlink" Target="https://arxiv.org/search/cs?searchtype=author&amp;query=Fan,+Z" TargetMode="External"/><Relationship Id="rId69" Type="http://schemas.openxmlformats.org/officeDocument/2006/relationships/hyperlink" Target="https://arxiv.org/search/cs?searchtype=author&amp;query=Yang,+Y" TargetMode="External"/><Relationship Id="rId8" Type="http://schemas.openxmlformats.org/officeDocument/2006/relationships/hyperlink" Target="https://arxiv.org/search/cs?searchtype=author&amp;query=Liu,+H" TargetMode="External"/><Relationship Id="rId51" Type="http://schemas.openxmlformats.org/officeDocument/2006/relationships/hyperlink" Target="https://arxiv.org/search/cs?searchtype=author&amp;query=Xue,+J" TargetMode="External"/><Relationship Id="rId72" Type="http://schemas.openxmlformats.org/officeDocument/2006/relationships/hyperlink" Target="https://arxiv.org/search/cs?searchtype=author&amp;query=Huang,+J" TargetMode="External"/><Relationship Id="rId3" Type="http://schemas.openxmlformats.org/officeDocument/2006/relationships/image" Target="../media/image5.png"/><Relationship Id="rId12" Type="http://schemas.openxmlformats.org/officeDocument/2006/relationships/hyperlink" Target="https://arxiv.org/search/cs?searchtype=author&amp;query=Zhang,+S" TargetMode="External"/><Relationship Id="rId17" Type="http://schemas.openxmlformats.org/officeDocument/2006/relationships/hyperlink" Target="https://arxiv.org/search/cs?searchtype=author&amp;query=Lian,+Y" TargetMode="External"/><Relationship Id="rId25" Type="http://schemas.openxmlformats.org/officeDocument/2006/relationships/hyperlink" Target="https://arxiv.org/search/cs?searchtype=author&amp;query=Lei,+B" TargetMode="External"/><Relationship Id="rId33" Type="http://schemas.openxmlformats.org/officeDocument/2006/relationships/hyperlink" Target="https://arxiv.org/search/cs?searchtype=author&amp;query=Huang,+T" TargetMode="External"/><Relationship Id="rId38" Type="http://schemas.openxmlformats.org/officeDocument/2006/relationships/hyperlink" Target="https://arxiv.org/search/cs?searchtype=author&amp;query=Jia,+Y" TargetMode="External"/><Relationship Id="rId46" Type="http://schemas.openxmlformats.org/officeDocument/2006/relationships/hyperlink" Target="https://arxiv.org/search/cs?searchtype=author&amp;query=Zhang,+C" TargetMode="External"/><Relationship Id="rId59" Type="http://schemas.openxmlformats.org/officeDocument/2006/relationships/hyperlink" Target="https://arxiv.org/search/cs?searchtype=author&amp;query=Zhang,+X" TargetMode="External"/><Relationship Id="rId67" Type="http://schemas.openxmlformats.org/officeDocument/2006/relationships/hyperlink" Target="https://arxiv.org/search/cs?searchtype=author&amp;query=He,+Y" TargetMode="External"/><Relationship Id="rId20" Type="http://schemas.openxmlformats.org/officeDocument/2006/relationships/hyperlink" Target="https://arxiv.org/search/cs?searchtype=author&amp;query=He,+Z" TargetMode="External"/><Relationship Id="rId41" Type="http://schemas.openxmlformats.org/officeDocument/2006/relationships/hyperlink" Target="https://arxiv.org/search/cs?searchtype=author&amp;query=Tang,+Y" TargetMode="External"/><Relationship Id="rId54" Type="http://schemas.openxmlformats.org/officeDocument/2006/relationships/hyperlink" Target="https://arxiv.org/search/cs?searchtype=author&amp;query=Wu,+X" TargetMode="External"/><Relationship Id="rId62" Type="http://schemas.openxmlformats.org/officeDocument/2006/relationships/hyperlink" Target="https://arxiv.org/search/cs?searchtype=author&amp;query=Wang,+Y" TargetMode="External"/><Relationship Id="rId70" Type="http://schemas.openxmlformats.org/officeDocument/2006/relationships/hyperlink" Target="https://arxiv.org/search/cs?searchtype=author&amp;query=Wang,+D" TargetMode="External"/><Relationship Id="rId1" Type="http://schemas.openxmlformats.org/officeDocument/2006/relationships/slideLayout" Target="../slideLayouts/slideLayout2.xml"/><Relationship Id="rId6" Type="http://schemas.openxmlformats.org/officeDocument/2006/relationships/hyperlink" Target="https://arxiv.org/search/cs?searchtype=author&amp;query=Lin,+Q" TargetMode="External"/><Relationship Id="rId15" Type="http://schemas.openxmlformats.org/officeDocument/2006/relationships/hyperlink" Target="https://arxiv.org/search/cs?searchtype=author&amp;query=Liu,+S" TargetMode="External"/><Relationship Id="rId23" Type="http://schemas.openxmlformats.org/officeDocument/2006/relationships/hyperlink" Target="https://arxiv.org/search/cs?searchtype=author&amp;query=Zuo,+X" TargetMode="External"/><Relationship Id="rId28" Type="http://schemas.openxmlformats.org/officeDocument/2006/relationships/hyperlink" Target="https://arxiv.org/search/cs?searchtype=author&amp;query=Zhu,+Y" TargetMode="External"/><Relationship Id="rId36" Type="http://schemas.openxmlformats.org/officeDocument/2006/relationships/hyperlink" Target="https://arxiv.org/search/cs?searchtype=author&amp;query=Chen,+M" TargetMode="External"/><Relationship Id="rId49" Type="http://schemas.openxmlformats.org/officeDocument/2006/relationships/hyperlink" Target="https://arxiv.org/search/cs?searchtype=author&amp;query=Tao,+Y" TargetMode="External"/><Relationship Id="rId57" Type="http://schemas.openxmlformats.org/officeDocument/2006/relationships/hyperlink" Target="https://arxiv.org/search/cs?searchtype=author&amp;query=Peng,+J" TargetMode="External"/><Relationship Id="rId10" Type="http://schemas.openxmlformats.org/officeDocument/2006/relationships/hyperlink" Target="https://arxiv.org/search/cs?searchtype=author&amp;query=Feng,+Y" TargetMode="External"/><Relationship Id="rId31" Type="http://schemas.openxmlformats.org/officeDocument/2006/relationships/hyperlink" Target="https://arxiv.org/search/cs?searchtype=author&amp;query=Hu,+C" TargetMode="External"/><Relationship Id="rId44" Type="http://schemas.openxmlformats.org/officeDocument/2006/relationships/hyperlink" Target="https://arxiv.org/search/cs?searchtype=author&amp;query=He,+P" TargetMode="External"/><Relationship Id="rId52" Type="http://schemas.openxmlformats.org/officeDocument/2006/relationships/hyperlink" Target="https://arxiv.org/search/cs?searchtype=author&amp;query=Liu,+K" TargetMode="External"/><Relationship Id="rId60" Type="http://schemas.openxmlformats.org/officeDocument/2006/relationships/hyperlink" Target="https://arxiv.org/search/cs?searchtype=author&amp;query=Niu,+L" TargetMode="External"/><Relationship Id="rId65" Type="http://schemas.openxmlformats.org/officeDocument/2006/relationships/hyperlink" Target="https://arxiv.org/search/cs?searchtype=author&amp;query=Zheng,+X" TargetMode="External"/><Relationship Id="rId73" Type="http://schemas.openxmlformats.org/officeDocument/2006/relationships/hyperlink" Target="https://arxiv.org/search/cs?searchtype=author&amp;query=Guo,+C" TargetMode="External"/><Relationship Id="rId4" Type="http://schemas.openxmlformats.org/officeDocument/2006/relationships/hyperlink" Target="https://arxiv.org/search/cs?searchtype=author&amp;query=Zhao,+Z" TargetMode="External"/><Relationship Id="rId9" Type="http://schemas.openxmlformats.org/officeDocument/2006/relationships/hyperlink" Target="https://arxiv.org/search/cs?searchtype=author&amp;query=Yang,+S" TargetMode="External"/><Relationship Id="rId13" Type="http://schemas.openxmlformats.org/officeDocument/2006/relationships/hyperlink" Target="https://arxiv.org/search/cs?searchtype=author&amp;query=Yang,+X" TargetMode="External"/><Relationship Id="rId18" Type="http://schemas.openxmlformats.org/officeDocument/2006/relationships/hyperlink" Target="https://arxiv.org/search/cs?searchtype=author&amp;query=Yang,+F" TargetMode="External"/><Relationship Id="rId39" Type="http://schemas.openxmlformats.org/officeDocument/2006/relationships/hyperlink" Target="https://arxiv.org/search/cs?searchtype=author&amp;query=Cai,+Y" TargetMode="External"/><Relationship Id="rId34" Type="http://schemas.openxmlformats.org/officeDocument/2006/relationships/hyperlink" Target="https://arxiv.org/search/cs?searchtype=author&amp;query=Wang,+L" TargetMode="External"/><Relationship Id="rId50" Type="http://schemas.openxmlformats.org/officeDocument/2006/relationships/hyperlink" Target="https://arxiv.org/search/cs?searchtype=author&amp;query=Zhu,+J" TargetMode="External"/><Relationship Id="rId55" Type="http://schemas.openxmlformats.org/officeDocument/2006/relationships/hyperlink" Target="https://arxiv.org/search/cs?searchtype=author&amp;query=Hu,+Z" TargetMode="External"/><Relationship Id="rId7" Type="http://schemas.openxmlformats.org/officeDocument/2006/relationships/hyperlink" Target="https://arxiv.org/search/cs?searchtype=author&amp;query=Zhao,+Y" TargetMode="External"/><Relationship Id="rId71" Type="http://schemas.openxmlformats.org/officeDocument/2006/relationships/hyperlink" Target="https://arxiv.org/search/cs?searchtype=author&amp;query=Jiang,+J" TargetMode="External"/></Relationships>
</file>

<file path=ppt/slides/_rels/slide49.xml.rels><?xml version="1.0" encoding="UTF-8" standalone="yes"?>
<Relationships xmlns="http://schemas.openxmlformats.org/package/2006/relationships"><Relationship Id="rId26" Type="http://schemas.openxmlformats.org/officeDocument/2006/relationships/hyperlink" Target="https://arxiv.org/search/cs?searchtype=author&amp;query=Weng,+H" TargetMode="External"/><Relationship Id="rId21" Type="http://schemas.openxmlformats.org/officeDocument/2006/relationships/hyperlink" Target="https://arxiv.org/search/cs?searchtype=author&amp;query=Wang,+X" TargetMode="External"/><Relationship Id="rId42" Type="http://schemas.openxmlformats.org/officeDocument/2006/relationships/hyperlink" Target="https://arxiv.org/search/cs?searchtype=author&amp;query=Zhang,+H" TargetMode="External"/><Relationship Id="rId47" Type="http://schemas.openxmlformats.org/officeDocument/2006/relationships/hyperlink" Target="https://arxiv.org/search/cs?searchtype=author&amp;query=Tan,+Y" TargetMode="External"/><Relationship Id="rId63" Type="http://schemas.openxmlformats.org/officeDocument/2006/relationships/hyperlink" Target="https://arxiv.org/search/cs?searchtype=author&amp;query=Kuang,+H" TargetMode="External"/><Relationship Id="rId68" Type="http://schemas.openxmlformats.org/officeDocument/2006/relationships/hyperlink" Target="https://arxiv.org/search/cs?searchtype=author&amp;query=Liu,+T" TargetMode="External"/><Relationship Id="rId16" Type="http://schemas.openxmlformats.org/officeDocument/2006/relationships/hyperlink" Target="https://arxiv.org/search/cs?searchtype=author&amp;query=Wu,+J" TargetMode="External"/><Relationship Id="rId11" Type="http://schemas.openxmlformats.org/officeDocument/2006/relationships/hyperlink" Target="https://arxiv.org/search/cs?searchtype=author&amp;query=Yang,+M" TargetMode="External"/><Relationship Id="rId32" Type="http://schemas.openxmlformats.org/officeDocument/2006/relationships/hyperlink" Target="https://arxiv.org/search/cs?searchtype=author&amp;query=Liu,+Y" TargetMode="External"/><Relationship Id="rId37" Type="http://schemas.openxmlformats.org/officeDocument/2006/relationships/hyperlink" Target="https://arxiv.org/search/cs?searchtype=author&amp;query=Dong,+L" TargetMode="External"/><Relationship Id="rId53" Type="http://schemas.openxmlformats.org/officeDocument/2006/relationships/hyperlink" Target="https://arxiv.org/search/cs?searchtype=author&amp;query=Zhao,+C" TargetMode="External"/><Relationship Id="rId58" Type="http://schemas.openxmlformats.org/officeDocument/2006/relationships/hyperlink" Target="https://arxiv.org/search/cs?searchtype=author&amp;query=Li,+Z" TargetMode="External"/><Relationship Id="rId74" Type="http://schemas.openxmlformats.org/officeDocument/2006/relationships/hyperlink" Target="https://arxiv.org/abs/2501.12202" TargetMode="External"/><Relationship Id="rId79" Type="http://schemas.openxmlformats.org/officeDocument/2006/relationships/hyperlink" Target="https://arxiv.org/search/cs?searchtype=author&amp;query=Chen,+X" TargetMode="External"/><Relationship Id="rId5" Type="http://schemas.openxmlformats.org/officeDocument/2006/relationships/hyperlink" Target="https://arxiv.org/search/cs?searchtype=author&amp;query=Lai,+Z" TargetMode="External"/><Relationship Id="rId61" Type="http://schemas.openxmlformats.org/officeDocument/2006/relationships/hyperlink" Target="https://arxiv.org/search/cs?searchtype=author&amp;query=Wang,+P" TargetMode="External"/><Relationship Id="rId82" Type="http://schemas.openxmlformats.org/officeDocument/2006/relationships/hyperlink" Target="https://arxiv.org/abs/2405.14979" TargetMode="External"/><Relationship Id="rId19" Type="http://schemas.openxmlformats.org/officeDocument/2006/relationships/hyperlink" Target="https://arxiv.org/search/cs?searchtype=author&amp;query=Tang,+R" TargetMode="External"/><Relationship Id="rId14" Type="http://schemas.openxmlformats.org/officeDocument/2006/relationships/hyperlink" Target="https://arxiv.org/search/cs?searchtype=author&amp;query=Shi,+H" TargetMode="External"/><Relationship Id="rId22" Type="http://schemas.openxmlformats.org/officeDocument/2006/relationships/hyperlink" Target="https://arxiv.org/search/cs?searchtype=author&amp;query=Liu,+J" TargetMode="External"/><Relationship Id="rId27" Type="http://schemas.openxmlformats.org/officeDocument/2006/relationships/hyperlink" Target="https://arxiv.org/search/cs?searchtype=author&amp;query=Xu,+J" TargetMode="External"/><Relationship Id="rId30" Type="http://schemas.openxmlformats.org/officeDocument/2006/relationships/hyperlink" Target="https://arxiv.org/search/cs?searchtype=author&amp;query=Xu,+L" TargetMode="External"/><Relationship Id="rId35" Type="http://schemas.openxmlformats.org/officeDocument/2006/relationships/hyperlink" Target="https://arxiv.org/search/cs?searchtype=author&amp;query=Zhang,+J" TargetMode="External"/><Relationship Id="rId43" Type="http://schemas.openxmlformats.org/officeDocument/2006/relationships/hyperlink" Target="https://arxiv.org/search/cs?searchtype=author&amp;query=Ye,+Z" TargetMode="External"/><Relationship Id="rId48" Type="http://schemas.openxmlformats.org/officeDocument/2006/relationships/hyperlink" Target="https://arxiv.org/search/cs?searchtype=author&amp;query=Xiao,+J" TargetMode="External"/><Relationship Id="rId56" Type="http://schemas.openxmlformats.org/officeDocument/2006/relationships/hyperlink" Target="https://arxiv.org/search/cs?searchtype=author&amp;query=Qin,+L" TargetMode="External"/><Relationship Id="rId64" Type="http://schemas.openxmlformats.org/officeDocument/2006/relationships/hyperlink" Target="https://arxiv.org/search/cs?searchtype=author&amp;query=Fan,+Z" TargetMode="External"/><Relationship Id="rId69" Type="http://schemas.openxmlformats.org/officeDocument/2006/relationships/hyperlink" Target="https://arxiv.org/search/cs?searchtype=author&amp;query=Yang,+Y" TargetMode="External"/><Relationship Id="rId77" Type="http://schemas.openxmlformats.org/officeDocument/2006/relationships/hyperlink" Target="https://arxiv.org/search/cs?searchtype=author&amp;query=Chen,+R" TargetMode="External"/><Relationship Id="rId8" Type="http://schemas.openxmlformats.org/officeDocument/2006/relationships/hyperlink" Target="https://arxiv.org/search/cs?searchtype=author&amp;query=Liu,+H" TargetMode="External"/><Relationship Id="rId51" Type="http://schemas.openxmlformats.org/officeDocument/2006/relationships/hyperlink" Target="https://arxiv.org/search/cs?searchtype=author&amp;query=Xue,+J" TargetMode="External"/><Relationship Id="rId72" Type="http://schemas.openxmlformats.org/officeDocument/2006/relationships/hyperlink" Target="https://arxiv.org/search/cs?searchtype=author&amp;query=Huang,+J" TargetMode="External"/><Relationship Id="rId80" Type="http://schemas.openxmlformats.org/officeDocument/2006/relationships/hyperlink" Target="https://arxiv.org/search/cs?searchtype=author&amp;query=Tan,+P" TargetMode="External"/><Relationship Id="rId3" Type="http://schemas.openxmlformats.org/officeDocument/2006/relationships/image" Target="../media/image5.png"/><Relationship Id="rId12" Type="http://schemas.openxmlformats.org/officeDocument/2006/relationships/hyperlink" Target="https://arxiv.org/search/cs?searchtype=author&amp;query=Zhang,+S" TargetMode="External"/><Relationship Id="rId17" Type="http://schemas.openxmlformats.org/officeDocument/2006/relationships/hyperlink" Target="https://arxiv.org/search/cs?searchtype=author&amp;query=Lian,+Y" TargetMode="External"/><Relationship Id="rId25" Type="http://schemas.openxmlformats.org/officeDocument/2006/relationships/hyperlink" Target="https://arxiv.org/search/cs?searchtype=author&amp;query=Lei,+B" TargetMode="External"/><Relationship Id="rId33" Type="http://schemas.openxmlformats.org/officeDocument/2006/relationships/hyperlink" Target="https://arxiv.org/search/cs?searchtype=author&amp;query=Huang,+T" TargetMode="External"/><Relationship Id="rId38" Type="http://schemas.openxmlformats.org/officeDocument/2006/relationships/hyperlink" Target="https://arxiv.org/search/cs?searchtype=author&amp;query=Jia,+Y" TargetMode="External"/><Relationship Id="rId46" Type="http://schemas.openxmlformats.org/officeDocument/2006/relationships/hyperlink" Target="https://arxiv.org/search/cs?searchtype=author&amp;query=Zhang,+C" TargetMode="External"/><Relationship Id="rId59" Type="http://schemas.openxmlformats.org/officeDocument/2006/relationships/hyperlink" Target="https://arxiv.org/search/cs?searchtype=author&amp;query=Zhang,+X" TargetMode="External"/><Relationship Id="rId67" Type="http://schemas.openxmlformats.org/officeDocument/2006/relationships/hyperlink" Target="https://arxiv.org/search/cs?searchtype=author&amp;query=He,+Y" TargetMode="External"/><Relationship Id="rId20" Type="http://schemas.openxmlformats.org/officeDocument/2006/relationships/hyperlink" Target="https://arxiv.org/search/cs?searchtype=author&amp;query=He,+Z" TargetMode="External"/><Relationship Id="rId41" Type="http://schemas.openxmlformats.org/officeDocument/2006/relationships/hyperlink" Target="https://arxiv.org/search/cs?searchtype=author&amp;query=Tang,+Y" TargetMode="External"/><Relationship Id="rId54" Type="http://schemas.openxmlformats.org/officeDocument/2006/relationships/hyperlink" Target="https://arxiv.org/search/cs?searchtype=author&amp;query=Wu,+X" TargetMode="External"/><Relationship Id="rId62" Type="http://schemas.openxmlformats.org/officeDocument/2006/relationships/hyperlink" Target="https://arxiv.org/search/cs?searchtype=author&amp;query=Wang,+Y" TargetMode="External"/><Relationship Id="rId70" Type="http://schemas.openxmlformats.org/officeDocument/2006/relationships/hyperlink" Target="https://arxiv.org/search/cs?searchtype=author&amp;query=Wang,+D" TargetMode="External"/><Relationship Id="rId75" Type="http://schemas.openxmlformats.org/officeDocument/2006/relationships/hyperlink" Target="https://arxiv.org/search/cs?searchtype=author&amp;query=Li,+W" TargetMode="External"/><Relationship Id="rId83"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hyperlink" Target="https://arxiv.org/search/cs?searchtype=author&amp;query=Lin,+Q" TargetMode="External"/><Relationship Id="rId15" Type="http://schemas.openxmlformats.org/officeDocument/2006/relationships/hyperlink" Target="https://arxiv.org/search/cs?searchtype=author&amp;query=Liu,+S" TargetMode="External"/><Relationship Id="rId23" Type="http://schemas.openxmlformats.org/officeDocument/2006/relationships/hyperlink" Target="https://arxiv.org/search/cs?searchtype=author&amp;query=Zuo,+X" TargetMode="External"/><Relationship Id="rId28" Type="http://schemas.openxmlformats.org/officeDocument/2006/relationships/hyperlink" Target="https://arxiv.org/search/cs?searchtype=author&amp;query=Zhu,+Y" TargetMode="External"/><Relationship Id="rId36" Type="http://schemas.openxmlformats.org/officeDocument/2006/relationships/hyperlink" Target="https://arxiv.org/search/cs?searchtype=author&amp;query=Chen,+M" TargetMode="External"/><Relationship Id="rId49" Type="http://schemas.openxmlformats.org/officeDocument/2006/relationships/hyperlink" Target="https://arxiv.org/search/cs?searchtype=author&amp;query=Tao,+Y" TargetMode="External"/><Relationship Id="rId57" Type="http://schemas.openxmlformats.org/officeDocument/2006/relationships/hyperlink" Target="https://arxiv.org/search/cs?searchtype=author&amp;query=Peng,+J" TargetMode="External"/><Relationship Id="rId10" Type="http://schemas.openxmlformats.org/officeDocument/2006/relationships/hyperlink" Target="https://arxiv.org/search/cs?searchtype=author&amp;query=Feng,+Y" TargetMode="External"/><Relationship Id="rId31" Type="http://schemas.openxmlformats.org/officeDocument/2006/relationships/hyperlink" Target="https://arxiv.org/search/cs?searchtype=author&amp;query=Hu,+C" TargetMode="External"/><Relationship Id="rId44" Type="http://schemas.openxmlformats.org/officeDocument/2006/relationships/hyperlink" Target="https://arxiv.org/search/cs?searchtype=author&amp;query=He,+P" TargetMode="External"/><Relationship Id="rId52" Type="http://schemas.openxmlformats.org/officeDocument/2006/relationships/hyperlink" Target="https://arxiv.org/search/cs?searchtype=author&amp;query=Liu,+K" TargetMode="External"/><Relationship Id="rId60" Type="http://schemas.openxmlformats.org/officeDocument/2006/relationships/hyperlink" Target="https://arxiv.org/search/cs?searchtype=author&amp;query=Niu,+L" TargetMode="External"/><Relationship Id="rId65" Type="http://schemas.openxmlformats.org/officeDocument/2006/relationships/hyperlink" Target="https://arxiv.org/search/cs?searchtype=author&amp;query=Zheng,+X" TargetMode="External"/><Relationship Id="rId73" Type="http://schemas.openxmlformats.org/officeDocument/2006/relationships/hyperlink" Target="https://arxiv.org/search/cs?searchtype=author&amp;query=Guo,+C" TargetMode="External"/><Relationship Id="rId78" Type="http://schemas.openxmlformats.org/officeDocument/2006/relationships/hyperlink" Target="https://arxiv.org/search/cs?searchtype=author&amp;query=Liang,+Y" TargetMode="External"/><Relationship Id="rId81" Type="http://schemas.openxmlformats.org/officeDocument/2006/relationships/hyperlink" Target="https://arxiv.org/search/cs?searchtype=author&amp;query=Long,+X" TargetMode="External"/><Relationship Id="rId4" Type="http://schemas.openxmlformats.org/officeDocument/2006/relationships/hyperlink" Target="https://arxiv.org/search/cs?searchtype=author&amp;query=Zhao,+Z" TargetMode="External"/><Relationship Id="rId9" Type="http://schemas.openxmlformats.org/officeDocument/2006/relationships/hyperlink" Target="https://arxiv.org/search/cs?searchtype=author&amp;query=Yang,+S" TargetMode="External"/><Relationship Id="rId13" Type="http://schemas.openxmlformats.org/officeDocument/2006/relationships/hyperlink" Target="https://arxiv.org/search/cs?searchtype=author&amp;query=Yang,+X" TargetMode="External"/><Relationship Id="rId18" Type="http://schemas.openxmlformats.org/officeDocument/2006/relationships/hyperlink" Target="https://arxiv.org/search/cs?searchtype=author&amp;query=Yang,+F" TargetMode="External"/><Relationship Id="rId39" Type="http://schemas.openxmlformats.org/officeDocument/2006/relationships/hyperlink" Target="https://arxiv.org/search/cs?searchtype=author&amp;query=Cai,+Y" TargetMode="External"/><Relationship Id="rId34" Type="http://schemas.openxmlformats.org/officeDocument/2006/relationships/hyperlink" Target="https://arxiv.org/search/cs?searchtype=author&amp;query=Wang,+L" TargetMode="External"/><Relationship Id="rId50" Type="http://schemas.openxmlformats.org/officeDocument/2006/relationships/hyperlink" Target="https://arxiv.org/search/cs?searchtype=author&amp;query=Zhu,+J" TargetMode="External"/><Relationship Id="rId55" Type="http://schemas.openxmlformats.org/officeDocument/2006/relationships/hyperlink" Target="https://arxiv.org/search/cs?searchtype=author&amp;query=Hu,+Z" TargetMode="External"/><Relationship Id="rId76" Type="http://schemas.openxmlformats.org/officeDocument/2006/relationships/hyperlink" Target="https://arxiv.org/search/cs?searchtype=author&amp;query=Yan,+H" TargetMode="External"/><Relationship Id="rId7" Type="http://schemas.openxmlformats.org/officeDocument/2006/relationships/hyperlink" Target="https://arxiv.org/search/cs?searchtype=author&amp;query=Zhao,+Y" TargetMode="External"/><Relationship Id="rId71" Type="http://schemas.openxmlformats.org/officeDocument/2006/relationships/hyperlink" Target="https://arxiv.org/search/cs?searchtype=author&amp;query=Jiang,+J" TargetMode="External"/><Relationship Id="rId2" Type="http://schemas.openxmlformats.org/officeDocument/2006/relationships/notesSlide" Target="../notesSlides/notesSlide49.xml"/><Relationship Id="rId29" Type="http://schemas.openxmlformats.org/officeDocument/2006/relationships/hyperlink" Target="https://arxiv.org/search/cs?searchtype=author&amp;query=Liu,+X" TargetMode="External"/><Relationship Id="rId24" Type="http://schemas.openxmlformats.org/officeDocument/2006/relationships/hyperlink" Target="https://arxiv.org/search/cs?searchtype=author&amp;query=Chen,+Z" TargetMode="External"/><Relationship Id="rId40" Type="http://schemas.openxmlformats.org/officeDocument/2006/relationships/hyperlink" Target="https://arxiv.org/search/cs?searchtype=author&amp;query=Yu,+J" TargetMode="External"/><Relationship Id="rId45" Type="http://schemas.openxmlformats.org/officeDocument/2006/relationships/hyperlink" Target="https://arxiv.org/search/cs?searchtype=author&amp;query=Wu,+R" TargetMode="External"/><Relationship Id="rId66" Type="http://schemas.openxmlformats.org/officeDocument/2006/relationships/hyperlink" Target="https://arxiv.org/search/cs?searchtype=author&amp;query=Zhuang,+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6" Type="http://schemas.openxmlformats.org/officeDocument/2006/relationships/hyperlink" Target="https://arxiv.org/search/cs?searchtype=author&amp;query=Weng,+H" TargetMode="External"/><Relationship Id="rId21" Type="http://schemas.openxmlformats.org/officeDocument/2006/relationships/hyperlink" Target="https://arxiv.org/search/cs?searchtype=author&amp;query=Wang,+X" TargetMode="External"/><Relationship Id="rId42" Type="http://schemas.openxmlformats.org/officeDocument/2006/relationships/hyperlink" Target="https://arxiv.org/search/cs?searchtype=author&amp;query=Zhang,+H" TargetMode="External"/><Relationship Id="rId47" Type="http://schemas.openxmlformats.org/officeDocument/2006/relationships/hyperlink" Target="https://arxiv.org/search/cs?searchtype=author&amp;query=Tan,+Y" TargetMode="External"/><Relationship Id="rId63" Type="http://schemas.openxmlformats.org/officeDocument/2006/relationships/hyperlink" Target="https://arxiv.org/search/cs?searchtype=author&amp;query=Kuang,+H" TargetMode="External"/><Relationship Id="rId68" Type="http://schemas.openxmlformats.org/officeDocument/2006/relationships/hyperlink" Target="https://arxiv.org/search/cs?searchtype=author&amp;query=Liu,+T" TargetMode="External"/><Relationship Id="rId2" Type="http://schemas.openxmlformats.org/officeDocument/2006/relationships/notesSlide" Target="../notesSlides/notesSlide51.xml"/><Relationship Id="rId16" Type="http://schemas.openxmlformats.org/officeDocument/2006/relationships/hyperlink" Target="https://arxiv.org/search/cs?searchtype=author&amp;query=Wu,+J" TargetMode="External"/><Relationship Id="rId29" Type="http://schemas.openxmlformats.org/officeDocument/2006/relationships/hyperlink" Target="https://arxiv.org/search/cs?searchtype=author&amp;query=Liu,+X" TargetMode="External"/><Relationship Id="rId11" Type="http://schemas.openxmlformats.org/officeDocument/2006/relationships/hyperlink" Target="https://arxiv.org/search/cs?searchtype=author&amp;query=Yang,+M" TargetMode="External"/><Relationship Id="rId24" Type="http://schemas.openxmlformats.org/officeDocument/2006/relationships/hyperlink" Target="https://arxiv.org/search/cs?searchtype=author&amp;query=Chen,+Z" TargetMode="External"/><Relationship Id="rId32" Type="http://schemas.openxmlformats.org/officeDocument/2006/relationships/hyperlink" Target="https://arxiv.org/search/cs?searchtype=author&amp;query=Liu,+Y" TargetMode="External"/><Relationship Id="rId37" Type="http://schemas.openxmlformats.org/officeDocument/2006/relationships/hyperlink" Target="https://arxiv.org/search/cs?searchtype=author&amp;query=Dong,+L" TargetMode="External"/><Relationship Id="rId40" Type="http://schemas.openxmlformats.org/officeDocument/2006/relationships/hyperlink" Target="https://arxiv.org/search/cs?searchtype=author&amp;query=Yu,+J" TargetMode="External"/><Relationship Id="rId45" Type="http://schemas.openxmlformats.org/officeDocument/2006/relationships/hyperlink" Target="https://arxiv.org/search/cs?searchtype=author&amp;query=Wu,+R" TargetMode="External"/><Relationship Id="rId53" Type="http://schemas.openxmlformats.org/officeDocument/2006/relationships/hyperlink" Target="https://arxiv.org/search/cs?searchtype=author&amp;query=Zhao,+C" TargetMode="External"/><Relationship Id="rId58" Type="http://schemas.openxmlformats.org/officeDocument/2006/relationships/hyperlink" Target="https://arxiv.org/search/cs?searchtype=author&amp;query=Li,+Z" TargetMode="External"/><Relationship Id="rId66" Type="http://schemas.openxmlformats.org/officeDocument/2006/relationships/hyperlink" Target="https://arxiv.org/search/cs?searchtype=author&amp;query=Zhuang,+W" TargetMode="External"/><Relationship Id="rId74" Type="http://schemas.openxmlformats.org/officeDocument/2006/relationships/hyperlink" Target="https://arxiv.org/abs/2501.12202" TargetMode="External"/><Relationship Id="rId5" Type="http://schemas.openxmlformats.org/officeDocument/2006/relationships/hyperlink" Target="https://arxiv.org/search/cs?searchtype=author&amp;query=Lai,+Z" TargetMode="External"/><Relationship Id="rId61" Type="http://schemas.openxmlformats.org/officeDocument/2006/relationships/hyperlink" Target="https://arxiv.org/search/cs?searchtype=author&amp;query=Wang,+P" TargetMode="External"/><Relationship Id="rId19" Type="http://schemas.openxmlformats.org/officeDocument/2006/relationships/hyperlink" Target="https://arxiv.org/search/cs?searchtype=author&amp;query=Tang,+R" TargetMode="External"/><Relationship Id="rId14" Type="http://schemas.openxmlformats.org/officeDocument/2006/relationships/hyperlink" Target="https://arxiv.org/search/cs?searchtype=author&amp;query=Shi,+H" TargetMode="External"/><Relationship Id="rId22" Type="http://schemas.openxmlformats.org/officeDocument/2006/relationships/hyperlink" Target="https://arxiv.org/search/cs?searchtype=author&amp;query=Liu,+J" TargetMode="External"/><Relationship Id="rId27" Type="http://schemas.openxmlformats.org/officeDocument/2006/relationships/hyperlink" Target="https://arxiv.org/search/cs?searchtype=author&amp;query=Xu,+J" TargetMode="External"/><Relationship Id="rId30" Type="http://schemas.openxmlformats.org/officeDocument/2006/relationships/hyperlink" Target="https://arxiv.org/search/cs?searchtype=author&amp;query=Xu,+L" TargetMode="External"/><Relationship Id="rId35" Type="http://schemas.openxmlformats.org/officeDocument/2006/relationships/hyperlink" Target="https://arxiv.org/search/cs?searchtype=author&amp;query=Zhang,+J" TargetMode="External"/><Relationship Id="rId43" Type="http://schemas.openxmlformats.org/officeDocument/2006/relationships/hyperlink" Target="https://arxiv.org/search/cs?searchtype=author&amp;query=Ye,+Z" TargetMode="External"/><Relationship Id="rId48" Type="http://schemas.openxmlformats.org/officeDocument/2006/relationships/hyperlink" Target="https://arxiv.org/search/cs?searchtype=author&amp;query=Xiao,+J" TargetMode="External"/><Relationship Id="rId56" Type="http://schemas.openxmlformats.org/officeDocument/2006/relationships/hyperlink" Target="https://arxiv.org/search/cs?searchtype=author&amp;query=Qin,+L" TargetMode="External"/><Relationship Id="rId64" Type="http://schemas.openxmlformats.org/officeDocument/2006/relationships/hyperlink" Target="https://arxiv.org/search/cs?searchtype=author&amp;query=Fan,+Z" TargetMode="External"/><Relationship Id="rId69" Type="http://schemas.openxmlformats.org/officeDocument/2006/relationships/hyperlink" Target="https://arxiv.org/search/cs?searchtype=author&amp;query=Yang,+Y" TargetMode="External"/><Relationship Id="rId8" Type="http://schemas.openxmlformats.org/officeDocument/2006/relationships/hyperlink" Target="https://arxiv.org/search/cs?searchtype=author&amp;query=Liu,+H" TargetMode="External"/><Relationship Id="rId51" Type="http://schemas.openxmlformats.org/officeDocument/2006/relationships/hyperlink" Target="https://arxiv.org/search/cs?searchtype=author&amp;query=Xue,+J" TargetMode="External"/><Relationship Id="rId72" Type="http://schemas.openxmlformats.org/officeDocument/2006/relationships/hyperlink" Target="https://arxiv.org/search/cs?searchtype=author&amp;query=Huang,+J" TargetMode="External"/><Relationship Id="rId3" Type="http://schemas.openxmlformats.org/officeDocument/2006/relationships/image" Target="../media/image5.png"/><Relationship Id="rId12" Type="http://schemas.openxmlformats.org/officeDocument/2006/relationships/hyperlink" Target="https://arxiv.org/search/cs?searchtype=author&amp;query=Zhang,+S" TargetMode="External"/><Relationship Id="rId17" Type="http://schemas.openxmlformats.org/officeDocument/2006/relationships/hyperlink" Target="https://arxiv.org/search/cs?searchtype=author&amp;query=Lian,+Y" TargetMode="External"/><Relationship Id="rId25" Type="http://schemas.openxmlformats.org/officeDocument/2006/relationships/hyperlink" Target="https://arxiv.org/search/cs?searchtype=author&amp;query=Lei,+B" TargetMode="External"/><Relationship Id="rId33" Type="http://schemas.openxmlformats.org/officeDocument/2006/relationships/hyperlink" Target="https://arxiv.org/search/cs?searchtype=author&amp;query=Huang,+T" TargetMode="External"/><Relationship Id="rId38" Type="http://schemas.openxmlformats.org/officeDocument/2006/relationships/hyperlink" Target="https://arxiv.org/search/cs?searchtype=author&amp;query=Jia,+Y" TargetMode="External"/><Relationship Id="rId46" Type="http://schemas.openxmlformats.org/officeDocument/2006/relationships/hyperlink" Target="https://arxiv.org/search/cs?searchtype=author&amp;query=Zhang,+C" TargetMode="External"/><Relationship Id="rId59" Type="http://schemas.openxmlformats.org/officeDocument/2006/relationships/hyperlink" Target="https://arxiv.org/search/cs?searchtype=author&amp;query=Zhang,+X" TargetMode="External"/><Relationship Id="rId67" Type="http://schemas.openxmlformats.org/officeDocument/2006/relationships/hyperlink" Target="https://arxiv.org/search/cs?searchtype=author&amp;query=He,+Y" TargetMode="External"/><Relationship Id="rId20" Type="http://schemas.openxmlformats.org/officeDocument/2006/relationships/hyperlink" Target="https://arxiv.org/search/cs?searchtype=author&amp;query=He,+Z" TargetMode="External"/><Relationship Id="rId41" Type="http://schemas.openxmlformats.org/officeDocument/2006/relationships/hyperlink" Target="https://arxiv.org/search/cs?searchtype=author&amp;query=Tang,+Y" TargetMode="External"/><Relationship Id="rId54" Type="http://schemas.openxmlformats.org/officeDocument/2006/relationships/hyperlink" Target="https://arxiv.org/search/cs?searchtype=author&amp;query=Wu,+X" TargetMode="External"/><Relationship Id="rId62" Type="http://schemas.openxmlformats.org/officeDocument/2006/relationships/hyperlink" Target="https://arxiv.org/search/cs?searchtype=author&amp;query=Wang,+Y" TargetMode="External"/><Relationship Id="rId70" Type="http://schemas.openxmlformats.org/officeDocument/2006/relationships/hyperlink" Target="https://arxiv.org/search/cs?searchtype=author&amp;query=Wang,+D" TargetMode="External"/><Relationship Id="rId75"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hyperlink" Target="https://arxiv.org/search/cs?searchtype=author&amp;query=Lin,+Q" TargetMode="External"/><Relationship Id="rId15" Type="http://schemas.openxmlformats.org/officeDocument/2006/relationships/hyperlink" Target="https://arxiv.org/search/cs?searchtype=author&amp;query=Liu,+S" TargetMode="External"/><Relationship Id="rId23" Type="http://schemas.openxmlformats.org/officeDocument/2006/relationships/hyperlink" Target="https://arxiv.org/search/cs?searchtype=author&amp;query=Zuo,+X" TargetMode="External"/><Relationship Id="rId28" Type="http://schemas.openxmlformats.org/officeDocument/2006/relationships/hyperlink" Target="https://arxiv.org/search/cs?searchtype=author&amp;query=Zhu,+Y" TargetMode="External"/><Relationship Id="rId36" Type="http://schemas.openxmlformats.org/officeDocument/2006/relationships/hyperlink" Target="https://arxiv.org/search/cs?searchtype=author&amp;query=Chen,+M" TargetMode="External"/><Relationship Id="rId49" Type="http://schemas.openxmlformats.org/officeDocument/2006/relationships/hyperlink" Target="https://arxiv.org/search/cs?searchtype=author&amp;query=Tao,+Y" TargetMode="External"/><Relationship Id="rId57" Type="http://schemas.openxmlformats.org/officeDocument/2006/relationships/hyperlink" Target="https://arxiv.org/search/cs?searchtype=author&amp;query=Peng,+J" TargetMode="External"/><Relationship Id="rId10" Type="http://schemas.openxmlformats.org/officeDocument/2006/relationships/hyperlink" Target="https://arxiv.org/search/cs?searchtype=author&amp;query=Feng,+Y" TargetMode="External"/><Relationship Id="rId31" Type="http://schemas.openxmlformats.org/officeDocument/2006/relationships/hyperlink" Target="https://arxiv.org/search/cs?searchtype=author&amp;query=Hu,+C" TargetMode="External"/><Relationship Id="rId44" Type="http://schemas.openxmlformats.org/officeDocument/2006/relationships/hyperlink" Target="https://arxiv.org/search/cs?searchtype=author&amp;query=He,+P" TargetMode="External"/><Relationship Id="rId52" Type="http://schemas.openxmlformats.org/officeDocument/2006/relationships/hyperlink" Target="https://arxiv.org/search/cs?searchtype=author&amp;query=Liu,+K" TargetMode="External"/><Relationship Id="rId60" Type="http://schemas.openxmlformats.org/officeDocument/2006/relationships/hyperlink" Target="https://arxiv.org/search/cs?searchtype=author&amp;query=Niu,+L" TargetMode="External"/><Relationship Id="rId65" Type="http://schemas.openxmlformats.org/officeDocument/2006/relationships/hyperlink" Target="https://arxiv.org/search/cs?searchtype=author&amp;query=Zheng,+X" TargetMode="External"/><Relationship Id="rId73" Type="http://schemas.openxmlformats.org/officeDocument/2006/relationships/hyperlink" Target="https://arxiv.org/search/cs?searchtype=author&amp;query=Guo,+C" TargetMode="External"/><Relationship Id="rId4" Type="http://schemas.openxmlformats.org/officeDocument/2006/relationships/hyperlink" Target="https://arxiv.org/search/cs?searchtype=author&amp;query=Zhao,+Z" TargetMode="External"/><Relationship Id="rId9" Type="http://schemas.openxmlformats.org/officeDocument/2006/relationships/hyperlink" Target="https://arxiv.org/search/cs?searchtype=author&amp;query=Yang,+S" TargetMode="External"/><Relationship Id="rId13" Type="http://schemas.openxmlformats.org/officeDocument/2006/relationships/hyperlink" Target="https://arxiv.org/search/cs?searchtype=author&amp;query=Yang,+X" TargetMode="External"/><Relationship Id="rId18" Type="http://schemas.openxmlformats.org/officeDocument/2006/relationships/hyperlink" Target="https://arxiv.org/search/cs?searchtype=author&amp;query=Yang,+F" TargetMode="External"/><Relationship Id="rId39" Type="http://schemas.openxmlformats.org/officeDocument/2006/relationships/hyperlink" Target="https://arxiv.org/search/cs?searchtype=author&amp;query=Cai,+Y" TargetMode="External"/><Relationship Id="rId34" Type="http://schemas.openxmlformats.org/officeDocument/2006/relationships/hyperlink" Target="https://arxiv.org/search/cs?searchtype=author&amp;query=Wang,+L" TargetMode="External"/><Relationship Id="rId50" Type="http://schemas.openxmlformats.org/officeDocument/2006/relationships/hyperlink" Target="https://arxiv.org/search/cs?searchtype=author&amp;query=Zhu,+J" TargetMode="External"/><Relationship Id="rId55" Type="http://schemas.openxmlformats.org/officeDocument/2006/relationships/hyperlink" Target="https://arxiv.org/search/cs?searchtype=author&amp;query=Hu,+Z" TargetMode="External"/><Relationship Id="rId7" Type="http://schemas.openxmlformats.org/officeDocument/2006/relationships/hyperlink" Target="https://arxiv.org/search/cs?searchtype=author&amp;query=Zhao,+Y" TargetMode="External"/><Relationship Id="rId71" Type="http://schemas.openxmlformats.org/officeDocument/2006/relationships/hyperlink" Target="https://arxiv.org/search/cs?searchtype=author&amp;query=Jiang,+J"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22.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pic>
        <p:nvPicPr>
          <p:cNvPr id="113" name="Google Shape;113;p20" descr="TUM_Glockenturm.tif"/>
          <p:cNvPicPr preferRelativeResize="0"/>
          <p:nvPr/>
        </p:nvPicPr>
        <p:blipFill rotWithShape="1">
          <a:blip r:embed="rId3">
            <a:alphaModFix/>
          </a:blip>
          <a:srcRect/>
          <a:stretch/>
        </p:blipFill>
        <p:spPr>
          <a:xfrm>
            <a:off x="4975215" y="1476375"/>
            <a:ext cx="3819543" cy="3333750"/>
          </a:xfrm>
          <a:prstGeom prst="rect">
            <a:avLst/>
          </a:prstGeom>
          <a:noFill/>
          <a:ln>
            <a:noFill/>
          </a:ln>
        </p:spPr>
      </p:pic>
      <p:sp>
        <p:nvSpPr>
          <p:cNvPr id="114" name="Google Shape;114;p20"/>
          <p:cNvSpPr txBox="1">
            <a:spLocks noGrp="1"/>
          </p:cNvSpPr>
          <p:nvPr>
            <p:ph type="title"/>
          </p:nvPr>
        </p:nvSpPr>
        <p:spPr>
          <a:xfrm>
            <a:off x="319090" y="972000"/>
            <a:ext cx="8508999" cy="1026921"/>
          </a:xfrm>
          <a:prstGeom prst="rect">
            <a:avLst/>
          </a:prstGeom>
          <a:noFill/>
          <a:ln>
            <a:noFill/>
          </a:ln>
        </p:spPr>
        <p:txBody>
          <a:bodyPr spcFirstLastPara="1" wrap="square" lIns="0" tIns="0" rIns="0" bIns="0" anchor="t" anchorCtr="0">
            <a:noAutofit/>
          </a:bodyPr>
          <a:lstStyle/>
          <a:p>
            <a:pPr marL="0" lvl="0" indent="0" algn="l" rtl="0">
              <a:lnSpc>
                <a:spcPct val="128000"/>
              </a:lnSpc>
              <a:spcBef>
                <a:spcPts val="0"/>
              </a:spcBef>
              <a:spcAft>
                <a:spcPts val="0"/>
              </a:spcAft>
              <a:buSzPts val="1400"/>
              <a:buNone/>
            </a:pPr>
            <a:r>
              <a:rPr lang="en-GB" b="1">
                <a:solidFill>
                  <a:schemeClr val="dk2"/>
                </a:solidFill>
              </a:rPr>
              <a:t>Visual Grounded Open-Vocabulary Object Pose Estimation</a:t>
            </a:r>
            <a:endParaRPr b="1">
              <a:solidFill>
                <a:schemeClr val="dk2"/>
              </a:solidFill>
              <a:latin typeface="Arial"/>
              <a:ea typeface="Arial"/>
              <a:cs typeface="Arial"/>
              <a:sym typeface="Arial"/>
            </a:endParaRPr>
          </a:p>
        </p:txBody>
      </p:sp>
      <p:sp>
        <p:nvSpPr>
          <p:cNvPr id="115" name="Google Shape;115;p20"/>
          <p:cNvSpPr txBox="1">
            <a:spLocks noGrp="1"/>
          </p:cNvSpPr>
          <p:nvPr>
            <p:ph type="body" idx="1"/>
          </p:nvPr>
        </p:nvSpPr>
        <p:spPr>
          <a:xfrm>
            <a:off x="319100" y="2142427"/>
            <a:ext cx="6847200" cy="102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750" b="1">
                <a:solidFill>
                  <a:srgbClr val="1C4587"/>
                </a:solidFill>
                <a:highlight>
                  <a:srgbClr val="FFFFFF"/>
                </a:highlight>
                <a:latin typeface="Arial"/>
                <a:ea typeface="Arial"/>
                <a:cs typeface="Arial"/>
                <a:sym typeface="Arial"/>
              </a:rPr>
              <a:t>Advanced Topic in 3D Computer Vision (SS25)</a:t>
            </a:r>
            <a:endParaRPr/>
          </a:p>
          <a:p>
            <a:pPr marL="0" lvl="0" indent="0" algn="l" rtl="0">
              <a:lnSpc>
                <a:spcPct val="100000"/>
              </a:lnSpc>
              <a:spcBef>
                <a:spcPts val="0"/>
              </a:spcBef>
              <a:spcAft>
                <a:spcPts val="0"/>
              </a:spcAft>
              <a:buSzPts val="1400"/>
              <a:buNone/>
            </a:pPr>
            <a:endParaRPr i="1">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GB" b="1"/>
              <a:t>Haoliang Huang, Yung Jhang Hou, Namozjon Ostonaev</a:t>
            </a:r>
            <a:br>
              <a:rPr lang="en-GB" b="1">
                <a:latin typeface="Arial"/>
                <a:ea typeface="Arial"/>
                <a:cs typeface="Arial"/>
                <a:sym typeface="Arial"/>
              </a:rPr>
            </a:br>
            <a:endParaRPr b="1">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endParaRPr>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GB">
                <a:latin typeface="Arial"/>
                <a:ea typeface="Arial"/>
                <a:cs typeface="Arial"/>
                <a:sym typeface="Arial"/>
              </a:rPr>
              <a:t>School of Computation, Information and Technology</a:t>
            </a:r>
            <a:endParaRPr/>
          </a:p>
          <a:p>
            <a:pPr marL="0" lvl="0" indent="0" algn="l" rtl="0">
              <a:lnSpc>
                <a:spcPct val="100000"/>
              </a:lnSpc>
              <a:spcBef>
                <a:spcPts val="0"/>
              </a:spcBef>
              <a:spcAft>
                <a:spcPts val="0"/>
              </a:spcAft>
              <a:buClr>
                <a:schemeClr val="dk1"/>
              </a:buClr>
              <a:buSzPts val="1400"/>
              <a:buFont typeface="Arial"/>
              <a:buNone/>
            </a:pPr>
            <a:r>
              <a:rPr lang="en-GB">
                <a:latin typeface="Arial"/>
                <a:ea typeface="Arial"/>
                <a:cs typeface="Arial"/>
                <a:sym typeface="Arial"/>
              </a:rPr>
              <a:t>Technical University of Munich</a:t>
            </a:r>
            <a:endParaRPr/>
          </a:p>
          <a:p>
            <a:pPr marL="0" lvl="0" indent="0" algn="l" rtl="0">
              <a:lnSpc>
                <a:spcPct val="100000"/>
              </a:lnSpc>
              <a:spcBef>
                <a:spcPts val="0"/>
              </a:spcBef>
              <a:spcAft>
                <a:spcPts val="0"/>
              </a:spcAft>
              <a:buClr>
                <a:schemeClr val="dk1"/>
              </a:buClr>
              <a:buSzPts val="1400"/>
              <a:buFont typeface="Arial"/>
              <a:buNone/>
            </a:pPr>
            <a:endParaRPr>
              <a:latin typeface="Arial"/>
              <a:ea typeface="Arial"/>
              <a:cs typeface="Arial"/>
              <a:sym typeface="Arial"/>
            </a:endParaRPr>
          </a:p>
          <a:p>
            <a:pPr marL="0" lvl="0" indent="0" algn="l" rtl="0">
              <a:lnSpc>
                <a:spcPct val="100000"/>
              </a:lnSpc>
              <a:spcBef>
                <a:spcPts val="0"/>
              </a:spcBef>
              <a:spcAft>
                <a:spcPts val="0"/>
              </a:spcAft>
              <a:buSzPts val="1400"/>
              <a:buNone/>
            </a:pPr>
            <a:r>
              <a:rPr lang="en-GB"/>
              <a:t>Munich, </a:t>
            </a:r>
            <a:r>
              <a:rPr lang="en-GB">
                <a:latin typeface="Arial"/>
                <a:ea typeface="Arial"/>
                <a:cs typeface="Arial"/>
                <a:sym typeface="Arial"/>
              </a:rPr>
              <a:t>24. July 2025 </a:t>
            </a:r>
            <a:endParaRPr>
              <a:latin typeface="Arial"/>
              <a:ea typeface="Arial"/>
              <a:cs typeface="Arial"/>
              <a:sym typeface="Arial"/>
            </a:endParaRPr>
          </a:p>
        </p:txBody>
      </p:sp>
      <p:sp>
        <p:nvSpPr>
          <p:cNvPr id="116" name="Google Shape;116;p20"/>
          <p:cNvSpPr txBox="1"/>
          <p:nvPr/>
        </p:nvSpPr>
        <p:spPr>
          <a:xfrm>
            <a:off x="220199" y="157300"/>
            <a:ext cx="4553819" cy="50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800">
                <a:solidFill>
                  <a:srgbClr val="0065BD"/>
                </a:solidFill>
              </a:rPr>
              <a:t>Chair of Computer Aided Medical Procedures</a:t>
            </a:r>
            <a:br>
              <a:rPr lang="en-GB" sz="800">
                <a:solidFill>
                  <a:schemeClr val="dk2"/>
                </a:solidFill>
                <a:highlight>
                  <a:srgbClr val="FFFFFF"/>
                </a:highlight>
              </a:rPr>
            </a:br>
            <a:r>
              <a:rPr lang="en-GB" sz="800" b="0" i="0" u="none" strike="noStrike" cap="none">
                <a:solidFill>
                  <a:schemeClr val="dk2"/>
                </a:solidFill>
                <a:highlight>
                  <a:srgbClr val="FFFFFF"/>
                </a:highlight>
                <a:latin typeface="Arial"/>
                <a:ea typeface="Arial"/>
                <a:cs typeface="Arial"/>
                <a:sym typeface="Arial"/>
              </a:rPr>
              <a:t>TUM School of Computation, Information and Technology</a:t>
            </a:r>
            <a:endParaRPr sz="6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GB" sz="800" b="0" i="0" u="none" strike="noStrike" cap="none">
                <a:solidFill>
                  <a:schemeClr val="dk2"/>
                </a:solidFill>
                <a:highlight>
                  <a:srgbClr val="FFFFFF"/>
                </a:highlight>
                <a:latin typeface="Arial"/>
                <a:ea typeface="Arial"/>
                <a:cs typeface="Arial"/>
                <a:sym typeface="Arial"/>
              </a:rPr>
              <a:t>Technical University of Munich</a:t>
            </a: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pic>
        <p:nvPicPr>
          <p:cNvPr id="117" name="Google Shape;117;p20"/>
          <p:cNvPicPr preferRelativeResize="0"/>
          <p:nvPr/>
        </p:nvPicPr>
        <p:blipFill rotWithShape="1">
          <a:blip r:embed="rId4">
            <a:alphaModFix/>
          </a:blip>
          <a:srcRect/>
          <a:stretch/>
        </p:blipFill>
        <p:spPr>
          <a:xfrm>
            <a:off x="7261546" y="135063"/>
            <a:ext cx="983780" cy="691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318034" y="307465"/>
            <a:ext cx="8508900" cy="631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Updated Pipeline (simplified)</a:t>
            </a:r>
            <a:br>
              <a:rPr lang="en-GB" b="1">
                <a:solidFill>
                  <a:schemeClr val="lt2"/>
                </a:solidFill>
                <a:latin typeface="Arial"/>
                <a:ea typeface="Arial"/>
                <a:cs typeface="Arial"/>
                <a:sym typeface="Arial"/>
              </a:rPr>
            </a:br>
            <a:endParaRPr sz="1600">
              <a:solidFill>
                <a:schemeClr val="accent1"/>
              </a:solidFill>
              <a:latin typeface="Arial"/>
              <a:ea typeface="Arial"/>
              <a:cs typeface="Arial"/>
              <a:sym typeface="Arial"/>
            </a:endParaRPr>
          </a:p>
        </p:txBody>
      </p:sp>
      <p:sp>
        <p:nvSpPr>
          <p:cNvPr id="214" name="Google Shape;214;p29"/>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10</a:t>
            </a:fld>
            <a:endParaRPr>
              <a:latin typeface="Arial"/>
              <a:ea typeface="Arial"/>
              <a:cs typeface="Arial"/>
              <a:sym typeface="Arial"/>
            </a:endParaRPr>
          </a:p>
        </p:txBody>
      </p:sp>
      <p:pic>
        <p:nvPicPr>
          <p:cNvPr id="215" name="Google Shape;215;p29"/>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216" name="Google Shape;216;p29"/>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217" name="Google Shape;217;p29"/>
          <p:cNvSpPr/>
          <p:nvPr/>
        </p:nvSpPr>
        <p:spPr>
          <a:xfrm>
            <a:off x="279300" y="2434238"/>
            <a:ext cx="1790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RGB image</a:t>
            </a:r>
            <a:endParaRPr>
              <a:solidFill>
                <a:schemeClr val="lt1"/>
              </a:solidFill>
            </a:endParaRPr>
          </a:p>
        </p:txBody>
      </p:sp>
      <p:sp>
        <p:nvSpPr>
          <p:cNvPr id="218" name="Google Shape;218;p29"/>
          <p:cNvSpPr/>
          <p:nvPr/>
        </p:nvSpPr>
        <p:spPr>
          <a:xfrm>
            <a:off x="2413000" y="1679838"/>
            <a:ext cx="21843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rPr>
              <a:t>Mesh generation</a:t>
            </a:r>
            <a:endParaRPr sz="1600">
              <a:solidFill>
                <a:schemeClr val="lt1"/>
              </a:solidFill>
            </a:endParaRPr>
          </a:p>
        </p:txBody>
      </p:sp>
      <p:sp>
        <p:nvSpPr>
          <p:cNvPr id="219" name="Google Shape;219;p29"/>
          <p:cNvSpPr/>
          <p:nvPr/>
        </p:nvSpPr>
        <p:spPr>
          <a:xfrm>
            <a:off x="2413000" y="3196163"/>
            <a:ext cx="21843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Depth estimation</a:t>
            </a:r>
            <a:endParaRPr>
              <a:solidFill>
                <a:schemeClr val="lt1"/>
              </a:solidFill>
            </a:endParaRPr>
          </a:p>
        </p:txBody>
      </p:sp>
      <p:sp>
        <p:nvSpPr>
          <p:cNvPr id="220" name="Google Shape;220;p29"/>
          <p:cNvSpPr/>
          <p:nvPr/>
        </p:nvSpPr>
        <p:spPr>
          <a:xfrm>
            <a:off x="4940300" y="2434240"/>
            <a:ext cx="1790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Any6D (partial)</a:t>
            </a:r>
            <a:endParaRPr>
              <a:solidFill>
                <a:schemeClr val="lt1"/>
              </a:solidFill>
            </a:endParaRPr>
          </a:p>
        </p:txBody>
      </p:sp>
      <p:sp>
        <p:nvSpPr>
          <p:cNvPr id="221" name="Google Shape;221;p29"/>
          <p:cNvSpPr/>
          <p:nvPr/>
        </p:nvSpPr>
        <p:spPr>
          <a:xfrm>
            <a:off x="7074000" y="2434241"/>
            <a:ext cx="1790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6D Pose</a:t>
            </a:r>
            <a:endParaRPr>
              <a:solidFill>
                <a:schemeClr val="lt1"/>
              </a:solidFill>
            </a:endParaRPr>
          </a:p>
        </p:txBody>
      </p:sp>
      <p:cxnSp>
        <p:nvCxnSpPr>
          <p:cNvPr id="222" name="Google Shape;222;p29"/>
          <p:cNvCxnSpPr>
            <a:stCxn id="217" idx="3"/>
            <a:endCxn id="218" idx="1"/>
          </p:cNvCxnSpPr>
          <p:nvPr/>
        </p:nvCxnSpPr>
        <p:spPr>
          <a:xfrm rot="10800000" flipH="1">
            <a:off x="2070000" y="2082338"/>
            <a:ext cx="342900" cy="754500"/>
          </a:xfrm>
          <a:prstGeom prst="curvedConnector3">
            <a:avLst>
              <a:gd name="adj1" fmla="val 50015"/>
            </a:avLst>
          </a:prstGeom>
          <a:noFill/>
          <a:ln w="9525" cap="flat" cmpd="sng">
            <a:solidFill>
              <a:schemeClr val="dk2"/>
            </a:solidFill>
            <a:prstDash val="solid"/>
            <a:round/>
            <a:headEnd type="none" w="med" len="med"/>
            <a:tailEnd type="triangle" w="med" len="med"/>
          </a:ln>
        </p:spPr>
      </p:cxnSp>
      <p:cxnSp>
        <p:nvCxnSpPr>
          <p:cNvPr id="223" name="Google Shape;223;p29"/>
          <p:cNvCxnSpPr>
            <a:stCxn id="217" idx="3"/>
            <a:endCxn id="219" idx="1"/>
          </p:cNvCxnSpPr>
          <p:nvPr/>
        </p:nvCxnSpPr>
        <p:spPr>
          <a:xfrm>
            <a:off x="2070000" y="2836838"/>
            <a:ext cx="342900" cy="762000"/>
          </a:xfrm>
          <a:prstGeom prst="curvedConnector3">
            <a:avLst>
              <a:gd name="adj1" fmla="val 50015"/>
            </a:avLst>
          </a:prstGeom>
          <a:noFill/>
          <a:ln w="9525" cap="flat" cmpd="sng">
            <a:solidFill>
              <a:schemeClr val="dk2"/>
            </a:solidFill>
            <a:prstDash val="solid"/>
            <a:round/>
            <a:headEnd type="none" w="med" len="med"/>
            <a:tailEnd type="triangle" w="med" len="med"/>
          </a:ln>
        </p:spPr>
      </p:cxnSp>
      <p:cxnSp>
        <p:nvCxnSpPr>
          <p:cNvPr id="224" name="Google Shape;224;p29"/>
          <p:cNvCxnSpPr>
            <a:stCxn id="218" idx="3"/>
            <a:endCxn id="220" idx="1"/>
          </p:cNvCxnSpPr>
          <p:nvPr/>
        </p:nvCxnSpPr>
        <p:spPr>
          <a:xfrm>
            <a:off x="4597300" y="2082438"/>
            <a:ext cx="342900" cy="754500"/>
          </a:xfrm>
          <a:prstGeom prst="curvedConnector3">
            <a:avLst>
              <a:gd name="adj1" fmla="val 50015"/>
            </a:avLst>
          </a:prstGeom>
          <a:noFill/>
          <a:ln w="9525" cap="flat" cmpd="sng">
            <a:solidFill>
              <a:schemeClr val="dk2"/>
            </a:solidFill>
            <a:prstDash val="solid"/>
            <a:round/>
            <a:headEnd type="none" w="med" len="med"/>
            <a:tailEnd type="triangle" w="med" len="med"/>
          </a:ln>
        </p:spPr>
      </p:cxnSp>
      <p:cxnSp>
        <p:nvCxnSpPr>
          <p:cNvPr id="225" name="Google Shape;225;p29"/>
          <p:cNvCxnSpPr>
            <a:stCxn id="219" idx="3"/>
            <a:endCxn id="220" idx="1"/>
          </p:cNvCxnSpPr>
          <p:nvPr/>
        </p:nvCxnSpPr>
        <p:spPr>
          <a:xfrm rot="10800000" flipH="1">
            <a:off x="4597300" y="2836763"/>
            <a:ext cx="342900" cy="762000"/>
          </a:xfrm>
          <a:prstGeom prst="curvedConnector3">
            <a:avLst>
              <a:gd name="adj1" fmla="val 50015"/>
            </a:avLst>
          </a:prstGeom>
          <a:noFill/>
          <a:ln w="9525" cap="flat" cmpd="sng">
            <a:solidFill>
              <a:schemeClr val="dk2"/>
            </a:solidFill>
            <a:prstDash val="solid"/>
            <a:round/>
            <a:headEnd type="none" w="med" len="med"/>
            <a:tailEnd type="triangle" w="med" len="med"/>
          </a:ln>
        </p:spPr>
      </p:cxnSp>
      <p:cxnSp>
        <p:nvCxnSpPr>
          <p:cNvPr id="226" name="Google Shape;226;p29"/>
          <p:cNvCxnSpPr>
            <a:stCxn id="220" idx="3"/>
            <a:endCxn id="221" idx="1"/>
          </p:cNvCxnSpPr>
          <p:nvPr/>
        </p:nvCxnSpPr>
        <p:spPr>
          <a:xfrm>
            <a:off x="6731000" y="2836840"/>
            <a:ext cx="342900" cy="600"/>
          </a:xfrm>
          <a:prstGeom prst="curvedConnector3">
            <a:avLst>
              <a:gd name="adj1" fmla="val 50015"/>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sldNum" idx="12"/>
          </p:nvPr>
        </p:nvSpPr>
        <p:spPr>
          <a:xfrm>
            <a:off x="8240400" y="4860000"/>
            <a:ext cx="601500" cy="2739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1100"/>
              <a:buFont typeface="Arial"/>
              <a:buNone/>
            </a:pPr>
            <a:fld id="{00000000-1234-1234-1234-123412341234}" type="slidenum">
              <a:rPr lang="en-GB" sz="1100" b="0" i="0" u="none" strike="noStrike" cap="none">
                <a:solidFill>
                  <a:srgbClr val="FFFFFF"/>
                </a:solidFill>
                <a:latin typeface="Arial"/>
                <a:ea typeface="Arial"/>
                <a:cs typeface="Arial"/>
                <a:sym typeface="Arial"/>
              </a:rPr>
              <a:t>11</a:t>
            </a:fld>
            <a:endParaRPr sz="1100" b="0" i="0" u="none" strike="noStrike" cap="none">
              <a:solidFill>
                <a:srgbClr val="FFFFFF"/>
              </a:solidFill>
              <a:latin typeface="Arial"/>
              <a:ea typeface="Arial"/>
              <a:cs typeface="Arial"/>
              <a:sym typeface="Arial"/>
            </a:endParaRPr>
          </a:p>
        </p:txBody>
      </p:sp>
      <p:sp>
        <p:nvSpPr>
          <p:cNvPr id="233" name="Google Shape;233;p30"/>
          <p:cNvSpPr txBox="1">
            <a:spLocks noGrp="1"/>
          </p:cNvSpPr>
          <p:nvPr>
            <p:ph type="body" idx="1"/>
          </p:nvPr>
        </p:nvSpPr>
        <p:spPr>
          <a:xfrm>
            <a:off x="304812" y="2159705"/>
            <a:ext cx="8927100" cy="82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5400"/>
              <a:t>Experiments</a:t>
            </a:r>
            <a:r>
              <a:rPr lang="en-GB"/>
              <a:t> </a:t>
            </a:r>
            <a:endParaRPr/>
          </a:p>
          <a:p>
            <a:pPr marL="0" lvl="0" indent="0" algn="l" rtl="0">
              <a:lnSpc>
                <a:spcPct val="100000"/>
              </a:lnSpc>
              <a:spcBef>
                <a:spcPts val="0"/>
              </a:spcBef>
              <a:spcAft>
                <a:spcPts val="0"/>
              </a:spcAft>
              <a:buNone/>
            </a:pPr>
            <a:endParaRPr/>
          </a:p>
        </p:txBody>
      </p:sp>
      <p:pic>
        <p:nvPicPr>
          <p:cNvPr id="234" name="Google Shape;234;p30"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235" name="Google Shape;235;p30"/>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Experiments</a:t>
            </a:r>
            <a:endParaRPr sz="1600">
              <a:solidFill>
                <a:schemeClr val="accent1"/>
              </a:solidFill>
              <a:latin typeface="Arial"/>
              <a:ea typeface="Arial"/>
              <a:cs typeface="Arial"/>
              <a:sym typeface="Arial"/>
            </a:endParaRPr>
          </a:p>
        </p:txBody>
      </p:sp>
      <p:sp>
        <p:nvSpPr>
          <p:cNvPr id="241" name="Google Shape;241;p3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12</a:t>
            </a:fld>
            <a:endParaRPr>
              <a:latin typeface="Arial"/>
              <a:ea typeface="Arial"/>
              <a:cs typeface="Arial"/>
              <a:sym typeface="Arial"/>
            </a:endParaRPr>
          </a:p>
        </p:txBody>
      </p:sp>
      <p:pic>
        <p:nvPicPr>
          <p:cNvPr id="242" name="Google Shape;242;p31"/>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243" name="Google Shape;243;p31"/>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244" name="Google Shape;244;p31"/>
          <p:cNvSpPr txBox="1">
            <a:spLocks noGrp="1"/>
          </p:cNvSpPr>
          <p:nvPr>
            <p:ph type="body" idx="1"/>
          </p:nvPr>
        </p:nvSpPr>
        <p:spPr>
          <a:xfrm>
            <a:off x="318025" y="1023900"/>
            <a:ext cx="8508900" cy="3489300"/>
          </a:xfrm>
          <a:prstGeom prst="rect">
            <a:avLst/>
          </a:prstGeom>
          <a:noFill/>
          <a:ln>
            <a:noFill/>
          </a:ln>
        </p:spPr>
        <p:txBody>
          <a:bodyPr spcFirstLastPara="1" wrap="square" lIns="0" tIns="0" rIns="0" bIns="0" anchor="t" anchorCtr="0">
            <a:noAutofit/>
          </a:bodyPr>
          <a:lstStyle/>
          <a:p>
            <a:pPr marL="457200" lvl="0" indent="-330200" algn="l" rtl="0">
              <a:lnSpc>
                <a:spcPct val="150000"/>
              </a:lnSpc>
              <a:spcBef>
                <a:spcPts val="0"/>
              </a:spcBef>
              <a:spcAft>
                <a:spcPts val="0"/>
              </a:spcAft>
              <a:buClr>
                <a:schemeClr val="lt2"/>
              </a:buClr>
              <a:buSzPts val="1600"/>
              <a:buChar char="●"/>
            </a:pPr>
            <a:r>
              <a:rPr lang="en-GB" sz="1600"/>
              <a:t>Depth estimation</a:t>
            </a:r>
            <a:endParaRPr sz="1600"/>
          </a:p>
          <a:p>
            <a:pPr marL="457200" lvl="0" indent="-330200" algn="l" rtl="0">
              <a:lnSpc>
                <a:spcPct val="150000"/>
              </a:lnSpc>
              <a:spcBef>
                <a:spcPts val="0"/>
              </a:spcBef>
              <a:spcAft>
                <a:spcPts val="0"/>
              </a:spcAft>
              <a:buClr>
                <a:schemeClr val="lt2"/>
              </a:buClr>
              <a:buSzPts val="1600"/>
              <a:buChar char="●"/>
            </a:pPr>
            <a:r>
              <a:rPr lang="en-GB" sz="1600"/>
              <a:t>Preprocessing</a:t>
            </a:r>
            <a:endParaRPr sz="1600"/>
          </a:p>
          <a:p>
            <a:pPr marL="457200" lvl="0" indent="-330200" algn="l" rtl="0">
              <a:lnSpc>
                <a:spcPct val="150000"/>
              </a:lnSpc>
              <a:spcBef>
                <a:spcPts val="0"/>
              </a:spcBef>
              <a:spcAft>
                <a:spcPts val="0"/>
              </a:spcAft>
              <a:buClr>
                <a:schemeClr val="lt2"/>
              </a:buClr>
              <a:buSzPts val="1600"/>
              <a:buChar char="●"/>
            </a:pPr>
            <a:r>
              <a:rPr lang="en-GB" sz="1600"/>
              <a:t>Multiview Generation Models</a:t>
            </a:r>
            <a:endParaRPr sz="1600"/>
          </a:p>
          <a:p>
            <a:pPr marL="457200" lvl="0" indent="-330200" algn="l" rtl="0">
              <a:lnSpc>
                <a:spcPct val="150000"/>
              </a:lnSpc>
              <a:spcBef>
                <a:spcPts val="0"/>
              </a:spcBef>
              <a:spcAft>
                <a:spcPts val="0"/>
              </a:spcAft>
              <a:buClr>
                <a:schemeClr val="lt2"/>
              </a:buClr>
              <a:buSzPts val="1600"/>
              <a:buChar char="●"/>
            </a:pPr>
            <a:r>
              <a:rPr lang="en-GB" sz="1600"/>
              <a:t>Single Image to 3D Generation Models</a:t>
            </a:r>
            <a:endParaRPr sz="1600"/>
          </a:p>
          <a:p>
            <a:pPr marL="457200" lvl="0" indent="-330200" algn="l" rtl="0">
              <a:lnSpc>
                <a:spcPct val="150000"/>
              </a:lnSpc>
              <a:spcBef>
                <a:spcPts val="0"/>
              </a:spcBef>
              <a:spcAft>
                <a:spcPts val="0"/>
              </a:spcAft>
              <a:buClr>
                <a:schemeClr val="lt2"/>
              </a:buClr>
              <a:buSzPts val="1600"/>
              <a:buChar char="●"/>
            </a:pPr>
            <a:r>
              <a:rPr lang="en-GB" sz="1600"/>
              <a:t>Evaluation Metrics </a:t>
            </a:r>
            <a:endParaRPr sz="1600"/>
          </a:p>
          <a:p>
            <a:pPr marL="0" lvl="0" indent="0" algn="l" rtl="0">
              <a:lnSpc>
                <a:spcPct val="150000"/>
              </a:lnSpc>
              <a:spcBef>
                <a:spcPts val="0"/>
              </a:spcBef>
              <a:spcAft>
                <a:spcPts val="0"/>
              </a:spcAft>
              <a:buNone/>
            </a:pP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Dataset: HouseCat6D</a:t>
            </a:r>
            <a:endParaRPr sz="1600">
              <a:solidFill>
                <a:schemeClr val="accent1"/>
              </a:solidFill>
              <a:latin typeface="Arial"/>
              <a:ea typeface="Arial"/>
              <a:cs typeface="Arial"/>
              <a:sym typeface="Arial"/>
            </a:endParaRPr>
          </a:p>
        </p:txBody>
      </p:sp>
      <p:sp>
        <p:nvSpPr>
          <p:cNvPr id="250" name="Google Shape;250;p32"/>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13</a:t>
            </a:fld>
            <a:endParaRPr>
              <a:latin typeface="Arial"/>
              <a:ea typeface="Arial"/>
              <a:cs typeface="Arial"/>
              <a:sym typeface="Arial"/>
            </a:endParaRPr>
          </a:p>
        </p:txBody>
      </p:sp>
      <p:pic>
        <p:nvPicPr>
          <p:cNvPr id="251" name="Google Shape;251;p32"/>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252" name="Google Shape;252;p32"/>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253" name="Google Shape;253;p32"/>
          <p:cNvSpPr txBox="1">
            <a:spLocks noGrp="1"/>
          </p:cNvSpPr>
          <p:nvPr>
            <p:ph type="body" idx="1"/>
          </p:nvPr>
        </p:nvSpPr>
        <p:spPr>
          <a:xfrm>
            <a:off x="318025" y="1023900"/>
            <a:ext cx="8508900" cy="3489300"/>
          </a:xfrm>
          <a:prstGeom prst="rect">
            <a:avLst/>
          </a:prstGeom>
          <a:noFill/>
          <a:ln>
            <a:noFill/>
          </a:ln>
        </p:spPr>
        <p:txBody>
          <a:bodyPr spcFirstLastPara="1" wrap="square" lIns="0" tIns="0" rIns="0" bIns="0" anchor="t" anchorCtr="0">
            <a:noAutofit/>
          </a:bodyPr>
          <a:lstStyle/>
          <a:p>
            <a:pPr marL="457200" lvl="0" indent="-330200" algn="l" rtl="0">
              <a:lnSpc>
                <a:spcPct val="150000"/>
              </a:lnSpc>
              <a:spcBef>
                <a:spcPts val="0"/>
              </a:spcBef>
              <a:spcAft>
                <a:spcPts val="0"/>
              </a:spcAft>
              <a:buClr>
                <a:schemeClr val="lt2"/>
              </a:buClr>
              <a:buSzPts val="1600"/>
              <a:buChar char="●"/>
            </a:pPr>
            <a:r>
              <a:rPr lang="en-GB" sz="1600"/>
              <a:t>Indoor images, including 10 scenes, shoots from several angles for each scene</a:t>
            </a:r>
            <a:endParaRPr sz="1600"/>
          </a:p>
          <a:p>
            <a:pPr marL="457200" lvl="0" indent="-330200" algn="l" rtl="0">
              <a:lnSpc>
                <a:spcPct val="150000"/>
              </a:lnSpc>
              <a:spcBef>
                <a:spcPts val="0"/>
              </a:spcBef>
              <a:spcAft>
                <a:spcPts val="0"/>
              </a:spcAft>
              <a:buClr>
                <a:schemeClr val="lt2"/>
              </a:buClr>
              <a:buSzPts val="1600"/>
              <a:buChar char="●"/>
            </a:pPr>
            <a:r>
              <a:rPr lang="en-GB" sz="1600"/>
              <a:t>Segmentation masks</a:t>
            </a:r>
            <a:endParaRPr sz="1600"/>
          </a:p>
          <a:p>
            <a:pPr marL="457200" lvl="0" indent="-330200" algn="l" rtl="0">
              <a:lnSpc>
                <a:spcPct val="150000"/>
              </a:lnSpc>
              <a:spcBef>
                <a:spcPts val="0"/>
              </a:spcBef>
              <a:spcAft>
                <a:spcPts val="0"/>
              </a:spcAft>
              <a:buClr>
                <a:schemeClr val="lt2"/>
              </a:buClr>
              <a:buSzPts val="1600"/>
              <a:buChar char="●"/>
            </a:pPr>
            <a:r>
              <a:rPr lang="en-GB" sz="1600"/>
              <a:t>Depth maps</a:t>
            </a:r>
            <a:endParaRPr sz="1600"/>
          </a:p>
          <a:p>
            <a:pPr marL="457200" lvl="0" indent="-330200" algn="l" rtl="0">
              <a:lnSpc>
                <a:spcPct val="150000"/>
              </a:lnSpc>
              <a:spcBef>
                <a:spcPts val="0"/>
              </a:spcBef>
              <a:spcAft>
                <a:spcPts val="0"/>
              </a:spcAft>
              <a:buClr>
                <a:schemeClr val="lt2"/>
              </a:buClr>
              <a:buSzPts val="1600"/>
              <a:buChar char="●"/>
            </a:pPr>
            <a:r>
              <a:rPr lang="en-GB" sz="1600"/>
              <a:t>Camera poses</a:t>
            </a:r>
            <a:endParaRPr sz="1600"/>
          </a:p>
          <a:p>
            <a:pPr marL="457200" lvl="0" indent="-330200" algn="l" rtl="0">
              <a:lnSpc>
                <a:spcPct val="150000"/>
              </a:lnSpc>
              <a:spcBef>
                <a:spcPts val="0"/>
              </a:spcBef>
              <a:spcAft>
                <a:spcPts val="0"/>
              </a:spcAft>
              <a:buClr>
                <a:schemeClr val="lt2"/>
              </a:buClr>
              <a:buSzPts val="1600"/>
              <a:buChar char="●"/>
            </a:pPr>
            <a:r>
              <a:rPr lang="en-GB" sz="1600"/>
              <a:t>Object poses</a:t>
            </a:r>
            <a:endParaRPr sz="1600"/>
          </a:p>
        </p:txBody>
      </p:sp>
      <p:pic>
        <p:nvPicPr>
          <p:cNvPr id="254" name="Google Shape;254;p32"/>
          <p:cNvPicPr preferRelativeResize="0"/>
          <p:nvPr/>
        </p:nvPicPr>
        <p:blipFill>
          <a:blip r:embed="rId4">
            <a:alphaModFix/>
          </a:blip>
          <a:stretch>
            <a:fillRect/>
          </a:stretch>
        </p:blipFill>
        <p:spPr>
          <a:xfrm>
            <a:off x="3222011" y="2379188"/>
            <a:ext cx="2700925" cy="2099624"/>
          </a:xfrm>
          <a:prstGeom prst="rect">
            <a:avLst/>
          </a:prstGeom>
          <a:noFill/>
          <a:ln>
            <a:noFill/>
          </a:ln>
        </p:spPr>
      </p:pic>
      <p:pic>
        <p:nvPicPr>
          <p:cNvPr id="255" name="Google Shape;255;p32" title="000000.png"/>
          <p:cNvPicPr preferRelativeResize="0"/>
          <p:nvPr/>
        </p:nvPicPr>
        <p:blipFill rotWithShape="1">
          <a:blip r:embed="rId5">
            <a:alphaModFix/>
          </a:blip>
          <a:srcRect/>
          <a:stretch/>
        </p:blipFill>
        <p:spPr>
          <a:xfrm>
            <a:off x="6125999" y="2379188"/>
            <a:ext cx="2700925" cy="2099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sldNum" idx="12"/>
          </p:nvPr>
        </p:nvSpPr>
        <p:spPr>
          <a:xfrm>
            <a:off x="8240400" y="4860000"/>
            <a:ext cx="601500" cy="2739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1100"/>
              <a:buFont typeface="Arial"/>
              <a:buNone/>
            </a:pPr>
            <a:fld id="{00000000-1234-1234-1234-123412341234}" type="slidenum">
              <a:rPr lang="en-GB" sz="1100" b="0" i="0" u="none" strike="noStrike" cap="none">
                <a:solidFill>
                  <a:srgbClr val="FFFFFF"/>
                </a:solidFill>
                <a:latin typeface="Arial"/>
                <a:ea typeface="Arial"/>
                <a:cs typeface="Arial"/>
                <a:sym typeface="Arial"/>
              </a:rPr>
              <a:t>14</a:t>
            </a:fld>
            <a:endParaRPr sz="1100" b="0" i="0" u="none" strike="noStrike" cap="none">
              <a:solidFill>
                <a:srgbClr val="FFFFFF"/>
              </a:solidFill>
              <a:latin typeface="Arial"/>
              <a:ea typeface="Arial"/>
              <a:cs typeface="Arial"/>
              <a:sym typeface="Arial"/>
            </a:endParaRPr>
          </a:p>
        </p:txBody>
      </p:sp>
      <p:sp>
        <p:nvSpPr>
          <p:cNvPr id="262" name="Google Shape;262;p33"/>
          <p:cNvSpPr txBox="1">
            <a:spLocks noGrp="1"/>
          </p:cNvSpPr>
          <p:nvPr>
            <p:ph type="body" idx="1"/>
          </p:nvPr>
        </p:nvSpPr>
        <p:spPr>
          <a:xfrm>
            <a:off x="304812" y="2159705"/>
            <a:ext cx="8927100" cy="82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5400"/>
              <a:t>Depth Estimation</a:t>
            </a:r>
            <a:r>
              <a:rPr lang="en-GB"/>
              <a:t> </a:t>
            </a:r>
            <a:endParaRPr/>
          </a:p>
          <a:p>
            <a:pPr marL="0" lvl="0" indent="0" algn="l" rtl="0">
              <a:lnSpc>
                <a:spcPct val="100000"/>
              </a:lnSpc>
              <a:spcBef>
                <a:spcPts val="0"/>
              </a:spcBef>
              <a:spcAft>
                <a:spcPts val="0"/>
              </a:spcAft>
              <a:buNone/>
            </a:pPr>
            <a:endParaRPr/>
          </a:p>
        </p:txBody>
      </p:sp>
      <p:pic>
        <p:nvPicPr>
          <p:cNvPr id="263" name="Google Shape;263;p33"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264" name="Google Shape;264;p33"/>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VGGT: Visual Geometry Grounded Transformer</a:t>
            </a:r>
            <a:endParaRPr sz="1600">
              <a:solidFill>
                <a:schemeClr val="accent1"/>
              </a:solidFill>
              <a:latin typeface="Arial"/>
              <a:ea typeface="Arial"/>
              <a:cs typeface="Arial"/>
              <a:sym typeface="Arial"/>
            </a:endParaRPr>
          </a:p>
        </p:txBody>
      </p:sp>
      <p:sp>
        <p:nvSpPr>
          <p:cNvPr id="270" name="Google Shape;270;p34"/>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15</a:t>
            </a:fld>
            <a:endParaRPr>
              <a:latin typeface="Arial"/>
              <a:ea typeface="Arial"/>
              <a:cs typeface="Arial"/>
              <a:sym typeface="Arial"/>
            </a:endParaRPr>
          </a:p>
        </p:txBody>
      </p:sp>
      <p:pic>
        <p:nvPicPr>
          <p:cNvPr id="271" name="Google Shape;271;p34"/>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272" name="Google Shape;272;p34"/>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273" name="Google Shape;273;p34"/>
          <p:cNvPicPr preferRelativeResize="0"/>
          <p:nvPr/>
        </p:nvPicPr>
        <p:blipFill>
          <a:blip r:embed="rId4">
            <a:alphaModFix/>
          </a:blip>
          <a:stretch>
            <a:fillRect/>
          </a:stretch>
        </p:blipFill>
        <p:spPr>
          <a:xfrm>
            <a:off x="152400" y="978613"/>
            <a:ext cx="8839204" cy="3271541"/>
          </a:xfrm>
          <a:prstGeom prst="rect">
            <a:avLst/>
          </a:prstGeom>
          <a:noFill/>
          <a:ln>
            <a:noFill/>
          </a:ln>
        </p:spPr>
      </p:pic>
      <p:sp>
        <p:nvSpPr>
          <p:cNvPr id="274" name="Google Shape;274;p34"/>
          <p:cNvSpPr txBox="1"/>
          <p:nvPr/>
        </p:nvSpPr>
        <p:spPr>
          <a:xfrm>
            <a:off x="318025" y="4173950"/>
            <a:ext cx="85089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Figure. VGGT </a:t>
            </a:r>
            <a:r>
              <a:rPr lang="en-GB" sz="1000" i="1">
                <a:solidFill>
                  <a:schemeClr val="dk1"/>
                </a:solidFill>
              </a:rPr>
              <a:t>Architecture Overview.</a:t>
            </a:r>
            <a:endParaRPr sz="1000" i="1"/>
          </a:p>
        </p:txBody>
      </p:sp>
      <p:sp>
        <p:nvSpPr>
          <p:cNvPr id="275" name="Google Shape;275;p34"/>
          <p:cNvSpPr txBox="1"/>
          <p:nvPr/>
        </p:nvSpPr>
        <p:spPr>
          <a:xfrm>
            <a:off x="223400" y="4688799"/>
            <a:ext cx="86736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a:solidFill>
                  <a:schemeClr val="dk1"/>
                </a:solidFill>
              </a:rPr>
              <a:t>Wang, Jianyuan, et al. "VGGT: Visual Geometry Grounded Transformer." </a:t>
            </a:r>
            <a:r>
              <a:rPr lang="en-GB" sz="600" i="1">
                <a:solidFill>
                  <a:schemeClr val="dk1"/>
                </a:solidFill>
              </a:rPr>
              <a:t>Proceedings of the IEEE/CVF Conference on Computer Vision and Pattern Recognition</a:t>
            </a:r>
            <a:r>
              <a:rPr lang="en-GB" sz="600">
                <a:solidFill>
                  <a:schemeClr val="dk1"/>
                </a:solidFill>
              </a:rPr>
              <a:t>, 2025. </a:t>
            </a:r>
            <a:r>
              <a:rPr lang="en-GB" sz="600" i="1">
                <a:solidFill>
                  <a:schemeClr val="dk1"/>
                </a:solidFill>
              </a:rPr>
              <a:t>arXiv.org</a:t>
            </a:r>
            <a:r>
              <a:rPr lang="en-GB" sz="600">
                <a:solidFill>
                  <a:schemeClr val="dk1"/>
                </a:solidFill>
              </a:rPr>
              <a:t>, </a:t>
            </a:r>
            <a:r>
              <a:rPr lang="en-GB" sz="600" u="sng">
                <a:solidFill>
                  <a:schemeClr val="hlink"/>
                </a:solidFill>
                <a:hlinkClick r:id="rId5"/>
              </a:rPr>
              <a:t>arxiv.org/abs/2503.11651</a:t>
            </a:r>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400"/>
              <a:buFont typeface="Arial"/>
              <a:buNone/>
            </a:pPr>
            <a:r>
              <a:rPr lang="en-GB" b="1">
                <a:solidFill>
                  <a:schemeClr val="lt2"/>
                </a:solidFill>
              </a:rPr>
              <a:t>VGGT: Results from the paper</a:t>
            </a:r>
            <a:endParaRPr sz="1600">
              <a:solidFill>
                <a:schemeClr val="accent1"/>
              </a:solidFill>
              <a:latin typeface="Arial"/>
              <a:ea typeface="Arial"/>
              <a:cs typeface="Arial"/>
              <a:sym typeface="Arial"/>
            </a:endParaRPr>
          </a:p>
        </p:txBody>
      </p:sp>
      <p:sp>
        <p:nvSpPr>
          <p:cNvPr id="281" name="Google Shape;281;p3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16</a:t>
            </a:fld>
            <a:endParaRPr>
              <a:latin typeface="Arial"/>
              <a:ea typeface="Arial"/>
              <a:cs typeface="Arial"/>
              <a:sym typeface="Arial"/>
            </a:endParaRPr>
          </a:p>
        </p:txBody>
      </p:sp>
      <p:pic>
        <p:nvPicPr>
          <p:cNvPr id="282" name="Google Shape;282;p35"/>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283" name="Google Shape;283;p35"/>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284" name="Google Shape;284;p35"/>
          <p:cNvPicPr preferRelativeResize="0"/>
          <p:nvPr/>
        </p:nvPicPr>
        <p:blipFill>
          <a:blip r:embed="rId4">
            <a:alphaModFix/>
          </a:blip>
          <a:stretch>
            <a:fillRect/>
          </a:stretch>
        </p:blipFill>
        <p:spPr>
          <a:xfrm>
            <a:off x="1242313" y="936374"/>
            <a:ext cx="6660324" cy="3330162"/>
          </a:xfrm>
          <a:prstGeom prst="rect">
            <a:avLst/>
          </a:prstGeom>
          <a:noFill/>
          <a:ln>
            <a:noFill/>
          </a:ln>
        </p:spPr>
      </p:pic>
      <p:sp>
        <p:nvSpPr>
          <p:cNvPr id="285" name="Google Shape;285;p35"/>
          <p:cNvSpPr txBox="1"/>
          <p:nvPr/>
        </p:nvSpPr>
        <p:spPr>
          <a:xfrm>
            <a:off x="1242325" y="4266525"/>
            <a:ext cx="59982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Figure 3. </a:t>
            </a:r>
            <a:r>
              <a:rPr lang="en-GB" sz="1000" i="1">
                <a:solidFill>
                  <a:srgbClr val="4A4A4A"/>
                </a:solidFill>
                <a:highlight>
                  <a:srgbClr val="FFFFFF"/>
                </a:highlight>
              </a:rPr>
              <a:t>Reconstruction of the Egyptian pyramid with </a:t>
            </a:r>
            <a:r>
              <a:rPr lang="en-GB" sz="1000" b="1" i="1">
                <a:solidFill>
                  <a:srgbClr val="4A4A4A"/>
                </a:solidFill>
                <a:highlight>
                  <a:srgbClr val="FFFFFF"/>
                </a:highlight>
              </a:rPr>
              <a:t>VGGT</a:t>
            </a:r>
            <a:endParaRPr sz="1000" i="1"/>
          </a:p>
        </p:txBody>
      </p:sp>
      <p:sp>
        <p:nvSpPr>
          <p:cNvPr id="286" name="Google Shape;286;p35"/>
          <p:cNvSpPr txBox="1"/>
          <p:nvPr/>
        </p:nvSpPr>
        <p:spPr>
          <a:xfrm>
            <a:off x="223400" y="4688799"/>
            <a:ext cx="86736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a:solidFill>
                  <a:schemeClr val="dk1"/>
                </a:solidFill>
              </a:rPr>
              <a:t>Wang, Jianyuan, et al. "VGGT: Visual Geometry Grounded Transformer." </a:t>
            </a:r>
            <a:r>
              <a:rPr lang="en-GB" sz="600" i="1">
                <a:solidFill>
                  <a:schemeClr val="dk1"/>
                </a:solidFill>
              </a:rPr>
              <a:t>Proceedings of the IEEE/CVF Conference on Computer Vision and Pattern Recognition</a:t>
            </a:r>
            <a:r>
              <a:rPr lang="en-GB" sz="600">
                <a:solidFill>
                  <a:schemeClr val="dk1"/>
                </a:solidFill>
              </a:rPr>
              <a:t>, 2025. </a:t>
            </a:r>
            <a:r>
              <a:rPr lang="en-GB" sz="600" i="1">
                <a:solidFill>
                  <a:schemeClr val="dk1"/>
                </a:solidFill>
              </a:rPr>
              <a:t>arXiv.org</a:t>
            </a:r>
            <a:r>
              <a:rPr lang="en-GB" sz="600">
                <a:solidFill>
                  <a:schemeClr val="dk1"/>
                </a:solidFill>
              </a:rPr>
              <a:t>, </a:t>
            </a:r>
            <a:r>
              <a:rPr lang="en-GB" sz="600" u="sng">
                <a:solidFill>
                  <a:schemeClr val="hlink"/>
                </a:solidFill>
                <a:hlinkClick r:id="rId5"/>
              </a:rPr>
              <a:t>arxiv.org/abs/2503.11651</a:t>
            </a:r>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VGGT: Results from housecat6D</a:t>
            </a:r>
            <a:endParaRPr sz="1600">
              <a:solidFill>
                <a:schemeClr val="accent1"/>
              </a:solidFill>
              <a:latin typeface="Arial"/>
              <a:ea typeface="Arial"/>
              <a:cs typeface="Arial"/>
              <a:sym typeface="Arial"/>
            </a:endParaRPr>
          </a:p>
        </p:txBody>
      </p:sp>
      <p:sp>
        <p:nvSpPr>
          <p:cNvPr id="292" name="Google Shape;292;p36"/>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17</a:t>
            </a:fld>
            <a:endParaRPr>
              <a:latin typeface="Arial"/>
              <a:ea typeface="Arial"/>
              <a:cs typeface="Arial"/>
              <a:sym typeface="Arial"/>
            </a:endParaRPr>
          </a:p>
        </p:txBody>
      </p:sp>
      <p:pic>
        <p:nvPicPr>
          <p:cNvPr id="293" name="Google Shape;293;p36"/>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294" name="Google Shape;294;p36"/>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295" name="Google Shape;295;p36"/>
          <p:cNvSpPr txBox="1"/>
          <p:nvPr/>
        </p:nvSpPr>
        <p:spPr>
          <a:xfrm>
            <a:off x="2811975" y="1509450"/>
            <a:ext cx="14709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595959"/>
                </a:solidFill>
              </a:rPr>
              <a:t>VGGT</a:t>
            </a:r>
            <a:endParaRPr sz="1800">
              <a:solidFill>
                <a:srgbClr val="595959"/>
              </a:solidFill>
            </a:endParaRPr>
          </a:p>
        </p:txBody>
      </p:sp>
      <p:sp>
        <p:nvSpPr>
          <p:cNvPr id="296" name="Google Shape;296;p36"/>
          <p:cNvSpPr txBox="1"/>
          <p:nvPr/>
        </p:nvSpPr>
        <p:spPr>
          <a:xfrm>
            <a:off x="2811975" y="3000288"/>
            <a:ext cx="14709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595959"/>
                </a:solidFill>
              </a:rPr>
              <a:t>InstantMesh</a:t>
            </a:r>
            <a:endParaRPr sz="1800">
              <a:solidFill>
                <a:srgbClr val="595959"/>
              </a:solidFill>
            </a:endParaRPr>
          </a:p>
        </p:txBody>
      </p:sp>
      <p:pic>
        <p:nvPicPr>
          <p:cNvPr id="297" name="Google Shape;297;p36" title="scene06 vggt.gif"/>
          <p:cNvPicPr preferRelativeResize="0"/>
          <p:nvPr/>
        </p:nvPicPr>
        <p:blipFill>
          <a:blip r:embed="rId4">
            <a:alphaModFix/>
          </a:blip>
          <a:stretch>
            <a:fillRect/>
          </a:stretch>
        </p:blipFill>
        <p:spPr>
          <a:xfrm>
            <a:off x="4322425" y="920599"/>
            <a:ext cx="2194375" cy="1415349"/>
          </a:xfrm>
          <a:prstGeom prst="rect">
            <a:avLst/>
          </a:prstGeom>
          <a:noFill/>
          <a:ln>
            <a:noFill/>
          </a:ln>
        </p:spPr>
      </p:pic>
      <p:pic>
        <p:nvPicPr>
          <p:cNvPr id="298" name="Google Shape;298;p36" title="teapot vggt.gif"/>
          <p:cNvPicPr preferRelativeResize="0"/>
          <p:nvPr/>
        </p:nvPicPr>
        <p:blipFill>
          <a:blip r:embed="rId5">
            <a:alphaModFix/>
          </a:blip>
          <a:stretch>
            <a:fillRect/>
          </a:stretch>
        </p:blipFill>
        <p:spPr>
          <a:xfrm>
            <a:off x="6632550" y="920588"/>
            <a:ext cx="2194375" cy="1415375"/>
          </a:xfrm>
          <a:prstGeom prst="rect">
            <a:avLst/>
          </a:prstGeom>
          <a:noFill/>
          <a:ln>
            <a:noFill/>
          </a:ln>
        </p:spPr>
      </p:pic>
      <p:pic>
        <p:nvPicPr>
          <p:cNvPr id="299" name="Google Shape;299;p36" title="scene 6 instantmesh.gif"/>
          <p:cNvPicPr preferRelativeResize="0"/>
          <p:nvPr/>
        </p:nvPicPr>
        <p:blipFill>
          <a:blip r:embed="rId6">
            <a:alphaModFix/>
          </a:blip>
          <a:stretch>
            <a:fillRect/>
          </a:stretch>
        </p:blipFill>
        <p:spPr>
          <a:xfrm>
            <a:off x="4322425" y="2472150"/>
            <a:ext cx="2194375" cy="1349541"/>
          </a:xfrm>
          <a:prstGeom prst="rect">
            <a:avLst/>
          </a:prstGeom>
          <a:noFill/>
          <a:ln>
            <a:noFill/>
          </a:ln>
        </p:spPr>
      </p:pic>
      <p:pic>
        <p:nvPicPr>
          <p:cNvPr id="300" name="Google Shape;300;p36" title="scene 6 instantmesh segmented.gif"/>
          <p:cNvPicPr preferRelativeResize="0"/>
          <p:nvPr/>
        </p:nvPicPr>
        <p:blipFill>
          <a:blip r:embed="rId7">
            <a:alphaModFix/>
          </a:blip>
          <a:stretch>
            <a:fillRect/>
          </a:stretch>
        </p:blipFill>
        <p:spPr>
          <a:xfrm>
            <a:off x="6632550" y="2472150"/>
            <a:ext cx="2194375" cy="1349541"/>
          </a:xfrm>
          <a:prstGeom prst="rect">
            <a:avLst/>
          </a:prstGeom>
          <a:noFill/>
          <a:ln>
            <a:noFill/>
          </a:ln>
        </p:spPr>
      </p:pic>
      <p:pic>
        <p:nvPicPr>
          <p:cNvPr id="301" name="Google Shape;301;p36"/>
          <p:cNvPicPr preferRelativeResize="0"/>
          <p:nvPr/>
        </p:nvPicPr>
        <p:blipFill>
          <a:blip r:embed="rId8">
            <a:alphaModFix/>
          </a:blip>
          <a:stretch>
            <a:fillRect/>
          </a:stretch>
        </p:blipFill>
        <p:spPr>
          <a:xfrm>
            <a:off x="385713" y="1324240"/>
            <a:ext cx="1978850" cy="1538324"/>
          </a:xfrm>
          <a:prstGeom prst="rect">
            <a:avLst/>
          </a:prstGeom>
          <a:noFill/>
          <a:ln w="28575" cap="flat" cmpd="sng">
            <a:solidFill>
              <a:schemeClr val="lt2"/>
            </a:solidFill>
            <a:prstDash val="dash"/>
            <a:round/>
            <a:headEnd type="none" w="sm" len="sm"/>
            <a:tailEnd type="none" w="sm" len="sm"/>
          </a:ln>
        </p:spPr>
      </p:pic>
      <p:sp>
        <p:nvSpPr>
          <p:cNvPr id="302" name="Google Shape;302;p36"/>
          <p:cNvSpPr txBox="1"/>
          <p:nvPr/>
        </p:nvSpPr>
        <p:spPr>
          <a:xfrm>
            <a:off x="311159" y="920610"/>
            <a:ext cx="15981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Target Image</a:t>
            </a:r>
            <a:endParaRPr/>
          </a:p>
        </p:txBody>
      </p:sp>
      <p:sp>
        <p:nvSpPr>
          <p:cNvPr id="303" name="Google Shape;303;p36"/>
          <p:cNvSpPr txBox="1"/>
          <p:nvPr/>
        </p:nvSpPr>
        <p:spPr>
          <a:xfrm>
            <a:off x="318025" y="2970150"/>
            <a:ext cx="2513400" cy="13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Figure. </a:t>
            </a:r>
            <a:r>
              <a:rPr lang="en-GB" sz="1000" i="1">
                <a:solidFill>
                  <a:srgbClr val="4A4A4A"/>
                </a:solidFill>
                <a:highlight>
                  <a:srgbClr val="FFFFFF"/>
                </a:highlight>
              </a:rPr>
              <a:t>Given a target image from </a:t>
            </a:r>
            <a:r>
              <a:rPr lang="en-GB" sz="1000" b="1" i="1">
                <a:solidFill>
                  <a:srgbClr val="4A4A4A"/>
                </a:solidFill>
                <a:highlight>
                  <a:srgbClr val="FFFFFF"/>
                </a:highlight>
              </a:rPr>
              <a:t>housecat6D</a:t>
            </a:r>
            <a:r>
              <a:rPr lang="en-GB" sz="1000" i="1">
                <a:solidFill>
                  <a:srgbClr val="4A4A4A"/>
                </a:solidFill>
                <a:highlight>
                  <a:srgbClr val="FFFFFF"/>
                </a:highlight>
              </a:rPr>
              <a:t> dataset, 6 images are generated by </a:t>
            </a:r>
            <a:r>
              <a:rPr lang="en-GB" sz="1000" b="1" i="1">
                <a:solidFill>
                  <a:srgbClr val="4A4A4A"/>
                </a:solidFill>
                <a:highlight>
                  <a:srgbClr val="FFFFFF"/>
                </a:highlight>
              </a:rPr>
              <a:t>Zero123++</a:t>
            </a:r>
            <a:r>
              <a:rPr lang="en-GB" sz="1000" i="1">
                <a:solidFill>
                  <a:srgbClr val="4A4A4A"/>
                </a:solidFill>
                <a:highlight>
                  <a:srgbClr val="FFFFFF"/>
                </a:highlight>
              </a:rPr>
              <a:t>. Here are the results of </a:t>
            </a:r>
            <a:r>
              <a:rPr lang="en-GB" sz="1000" b="1" i="1">
                <a:solidFill>
                  <a:srgbClr val="4A4A4A"/>
                </a:solidFill>
                <a:highlight>
                  <a:srgbClr val="FFFFFF"/>
                </a:highlight>
              </a:rPr>
              <a:t>VGGT</a:t>
            </a:r>
            <a:r>
              <a:rPr lang="en-GB" sz="1000" i="1">
                <a:solidFill>
                  <a:srgbClr val="4A4A4A"/>
                </a:solidFill>
                <a:highlight>
                  <a:srgbClr val="FFFFFF"/>
                </a:highlight>
              </a:rPr>
              <a:t> point cloud, and </a:t>
            </a:r>
            <a:r>
              <a:rPr lang="en-GB" sz="1000" b="1" i="1">
                <a:solidFill>
                  <a:srgbClr val="4A4A4A"/>
                </a:solidFill>
                <a:highlight>
                  <a:srgbClr val="FFFFFF"/>
                </a:highlight>
              </a:rPr>
              <a:t>InstantMesh</a:t>
            </a:r>
            <a:r>
              <a:rPr lang="en-GB" sz="1000" i="1">
                <a:solidFill>
                  <a:srgbClr val="4A4A4A"/>
                </a:solidFill>
                <a:highlight>
                  <a:srgbClr val="FFFFFF"/>
                </a:highlight>
              </a:rPr>
              <a:t> mesh, both reconstructed from these 6 images.</a:t>
            </a:r>
            <a:endParaRPr sz="1000" i="1"/>
          </a:p>
        </p:txBody>
      </p:sp>
      <p:sp>
        <p:nvSpPr>
          <p:cNvPr id="304" name="Google Shape;304;p36"/>
          <p:cNvSpPr txBox="1"/>
          <p:nvPr/>
        </p:nvSpPr>
        <p:spPr>
          <a:xfrm>
            <a:off x="223650" y="4282725"/>
            <a:ext cx="875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solidFill>
                  <a:schemeClr val="dk1"/>
                </a:solidFill>
              </a:rPr>
              <a:t>Wang, Jianyuan, et al. "VGGT: Visual Geometry Grounded Transformer." </a:t>
            </a:r>
            <a:r>
              <a:rPr lang="en-GB" sz="600" i="1">
                <a:solidFill>
                  <a:schemeClr val="dk1"/>
                </a:solidFill>
              </a:rPr>
              <a:t>Proceedings of the IEEE/CVF Conference on Computer Vision and Pattern Recognition</a:t>
            </a:r>
            <a:r>
              <a:rPr lang="en-GB" sz="600">
                <a:solidFill>
                  <a:schemeClr val="dk1"/>
                </a:solidFill>
              </a:rPr>
              <a:t>, 2025. </a:t>
            </a:r>
            <a:r>
              <a:rPr lang="en-GB" sz="600" i="1">
                <a:solidFill>
                  <a:schemeClr val="dk1"/>
                </a:solidFill>
              </a:rPr>
              <a:t>arXiv.org</a:t>
            </a:r>
            <a:r>
              <a:rPr lang="en-GB" sz="600">
                <a:solidFill>
                  <a:schemeClr val="dk1"/>
                </a:solidFill>
              </a:rPr>
              <a:t>, </a:t>
            </a:r>
            <a:r>
              <a:rPr lang="en-GB" sz="600" u="sng">
                <a:solidFill>
                  <a:schemeClr val="hlink"/>
                </a:solidFill>
                <a:hlinkClick r:id="rId9"/>
              </a:rPr>
              <a:t>arxiv.org/abs/2503.11651</a:t>
            </a:r>
            <a:endParaRPr sz="600">
              <a:solidFill>
                <a:schemeClr val="dk1"/>
              </a:solidFill>
            </a:endParaRPr>
          </a:p>
          <a:p>
            <a:pPr marL="0" lvl="0" indent="0" algn="l" rtl="0">
              <a:spcBef>
                <a:spcPts val="0"/>
              </a:spcBef>
              <a:spcAft>
                <a:spcPts val="0"/>
              </a:spcAft>
              <a:buNone/>
            </a:pPr>
            <a:endParaRPr sz="200">
              <a:solidFill>
                <a:schemeClr val="dk1"/>
              </a:solidFill>
            </a:endParaRPr>
          </a:p>
          <a:p>
            <a:pPr marL="0" lvl="0" indent="0" algn="l" rtl="0">
              <a:spcBef>
                <a:spcPts val="60"/>
              </a:spcBef>
              <a:spcAft>
                <a:spcPts val="0"/>
              </a:spcAft>
              <a:buNone/>
            </a:pPr>
            <a:r>
              <a:rPr lang="en-GB" sz="600">
                <a:solidFill>
                  <a:schemeClr val="dk1"/>
                </a:solidFill>
              </a:rPr>
              <a:t>Yu, Xiaoxu and Liu, Jin and He, Bo and Xu, Yan and Chen, Xiaolong and Zeng, Bing and Li, Xin. {InstantMesh}: Efficient 3D Gaussian Splatting via Instant Content-Aware Meshing. In Proceedings of the IEEE/CVF Conference on Computer Vision and Pattern Recognition (CVPR), 2024.</a:t>
            </a:r>
            <a:endParaRPr sz="600">
              <a:solidFill>
                <a:schemeClr val="dk1"/>
              </a:solidFill>
            </a:endParaRPr>
          </a:p>
          <a:p>
            <a:pPr marL="0" lvl="0" indent="0" algn="l" rtl="0">
              <a:spcBef>
                <a:spcPts val="60"/>
              </a:spcBef>
              <a:spcAft>
                <a:spcPts val="0"/>
              </a:spcAft>
              <a:buNone/>
            </a:pPr>
            <a:endParaRPr sz="200">
              <a:solidFill>
                <a:schemeClr val="dk1"/>
              </a:solidFill>
            </a:endParaRPr>
          </a:p>
          <a:p>
            <a:pPr marL="0" lvl="0" indent="0" algn="l" rtl="0">
              <a:spcBef>
                <a:spcPts val="60"/>
              </a:spcBef>
              <a:spcAft>
                <a:spcPts val="60"/>
              </a:spcAft>
              <a:buNone/>
            </a:pPr>
            <a:r>
              <a:rPr lang="en-GB" sz="600">
                <a:solidFill>
                  <a:schemeClr val="dk1"/>
                </a:solidFill>
              </a:rPr>
              <a:t>Li, Ruohan and Chen, Xiang and Han, Jiaming and Li, Jiawei and Tang, Fang and Zhang, Fan and Yin, Ruoyu and Liu, Khawla and Xia, Hao. {Zero123++}: A Single-Image to 3D Model Generator. arXiv preprint arXiv:2311.16450, 2023.</a:t>
            </a:r>
            <a:endParaRPr sz="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VGGT: Visual Geometry Grounded Transformer</a:t>
            </a:r>
            <a:endParaRPr sz="1600">
              <a:solidFill>
                <a:schemeClr val="accent1"/>
              </a:solidFill>
              <a:latin typeface="Arial"/>
              <a:ea typeface="Arial"/>
              <a:cs typeface="Arial"/>
              <a:sym typeface="Arial"/>
            </a:endParaRPr>
          </a:p>
        </p:txBody>
      </p:sp>
      <p:sp>
        <p:nvSpPr>
          <p:cNvPr id="310" name="Google Shape;310;p37"/>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18</a:t>
            </a:fld>
            <a:endParaRPr>
              <a:latin typeface="Arial"/>
              <a:ea typeface="Arial"/>
              <a:cs typeface="Arial"/>
              <a:sym typeface="Arial"/>
            </a:endParaRPr>
          </a:p>
        </p:txBody>
      </p:sp>
      <p:pic>
        <p:nvPicPr>
          <p:cNvPr id="311" name="Google Shape;311;p37"/>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312" name="Google Shape;312;p37"/>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313" name="Google Shape;313;p37"/>
          <p:cNvPicPr preferRelativeResize="0"/>
          <p:nvPr/>
        </p:nvPicPr>
        <p:blipFill>
          <a:blip r:embed="rId4">
            <a:alphaModFix/>
          </a:blip>
          <a:stretch>
            <a:fillRect/>
          </a:stretch>
        </p:blipFill>
        <p:spPr>
          <a:xfrm>
            <a:off x="152400" y="978613"/>
            <a:ext cx="8839204" cy="3271541"/>
          </a:xfrm>
          <a:prstGeom prst="rect">
            <a:avLst/>
          </a:prstGeom>
          <a:noFill/>
          <a:ln>
            <a:noFill/>
          </a:ln>
        </p:spPr>
      </p:pic>
      <p:sp>
        <p:nvSpPr>
          <p:cNvPr id="314" name="Google Shape;314;p37"/>
          <p:cNvSpPr/>
          <p:nvPr/>
        </p:nvSpPr>
        <p:spPr>
          <a:xfrm>
            <a:off x="7458550" y="1898550"/>
            <a:ext cx="1511100" cy="755400"/>
          </a:xfrm>
          <a:prstGeom prst="roundRect">
            <a:avLst>
              <a:gd name="adj" fmla="val 16667"/>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15" name="Google Shape;315;p37"/>
          <p:cNvSpPr txBox="1"/>
          <p:nvPr/>
        </p:nvSpPr>
        <p:spPr>
          <a:xfrm>
            <a:off x="318025" y="4173950"/>
            <a:ext cx="85089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Figure. VGGT </a:t>
            </a:r>
            <a:r>
              <a:rPr lang="en-GB" sz="1000" i="1">
                <a:solidFill>
                  <a:schemeClr val="dk1"/>
                </a:solidFill>
              </a:rPr>
              <a:t>Architecture Overview.</a:t>
            </a:r>
            <a:endParaRPr sz="1000" i="1"/>
          </a:p>
        </p:txBody>
      </p:sp>
      <p:sp>
        <p:nvSpPr>
          <p:cNvPr id="316" name="Google Shape;316;p37"/>
          <p:cNvSpPr txBox="1"/>
          <p:nvPr/>
        </p:nvSpPr>
        <p:spPr>
          <a:xfrm>
            <a:off x="223400" y="4688799"/>
            <a:ext cx="86736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a:solidFill>
                  <a:schemeClr val="dk1"/>
                </a:solidFill>
              </a:rPr>
              <a:t>Wang, Jianyuan, et al. "VGGT: Visual Geometry Grounded Transformer." </a:t>
            </a:r>
            <a:r>
              <a:rPr lang="en-GB" sz="600" i="1">
                <a:solidFill>
                  <a:schemeClr val="dk1"/>
                </a:solidFill>
              </a:rPr>
              <a:t>Proceedings of the IEEE/CVF Conference on Computer Vision and Pattern Recognition</a:t>
            </a:r>
            <a:r>
              <a:rPr lang="en-GB" sz="600">
                <a:solidFill>
                  <a:schemeClr val="dk1"/>
                </a:solidFill>
              </a:rPr>
              <a:t>, 2025. </a:t>
            </a:r>
            <a:r>
              <a:rPr lang="en-GB" sz="600" i="1">
                <a:solidFill>
                  <a:schemeClr val="dk1"/>
                </a:solidFill>
              </a:rPr>
              <a:t>arXiv.org</a:t>
            </a:r>
            <a:r>
              <a:rPr lang="en-GB" sz="600">
                <a:solidFill>
                  <a:schemeClr val="dk1"/>
                </a:solidFill>
              </a:rPr>
              <a:t>, </a:t>
            </a:r>
            <a:r>
              <a:rPr lang="en-GB" sz="600" u="sng">
                <a:solidFill>
                  <a:schemeClr val="hlink"/>
                </a:solidFill>
                <a:hlinkClick r:id="rId5"/>
              </a:rPr>
              <a:t>arxiv.org/abs/2503.11651</a:t>
            </a:r>
            <a:endParaRPr sz="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8"/>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VGGT: Depth Estimation</a:t>
            </a:r>
            <a:endParaRPr sz="1600">
              <a:solidFill>
                <a:schemeClr val="accent1"/>
              </a:solidFill>
              <a:latin typeface="Arial"/>
              <a:ea typeface="Arial"/>
              <a:cs typeface="Arial"/>
              <a:sym typeface="Arial"/>
            </a:endParaRPr>
          </a:p>
        </p:txBody>
      </p:sp>
      <p:sp>
        <p:nvSpPr>
          <p:cNvPr id="322" name="Google Shape;322;p38"/>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19</a:t>
            </a:fld>
            <a:endParaRPr>
              <a:latin typeface="Arial"/>
              <a:ea typeface="Arial"/>
              <a:cs typeface="Arial"/>
              <a:sym typeface="Arial"/>
            </a:endParaRPr>
          </a:p>
        </p:txBody>
      </p:sp>
      <p:pic>
        <p:nvPicPr>
          <p:cNvPr id="323" name="Google Shape;323;p38"/>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324" name="Google Shape;324;p38"/>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325" name="Google Shape;325;p38" title="000000.png"/>
          <p:cNvPicPr preferRelativeResize="0"/>
          <p:nvPr/>
        </p:nvPicPr>
        <p:blipFill>
          <a:blip r:embed="rId4">
            <a:alphaModFix/>
          </a:blip>
          <a:stretch>
            <a:fillRect/>
          </a:stretch>
        </p:blipFill>
        <p:spPr>
          <a:xfrm>
            <a:off x="754112" y="1075800"/>
            <a:ext cx="1238601" cy="962849"/>
          </a:xfrm>
          <a:prstGeom prst="rect">
            <a:avLst/>
          </a:prstGeom>
          <a:noFill/>
          <a:ln>
            <a:noFill/>
          </a:ln>
        </p:spPr>
      </p:pic>
      <p:pic>
        <p:nvPicPr>
          <p:cNvPr id="326" name="Google Shape;326;p38" title="000000.png"/>
          <p:cNvPicPr preferRelativeResize="0"/>
          <p:nvPr/>
        </p:nvPicPr>
        <p:blipFill rotWithShape="1">
          <a:blip r:embed="rId5">
            <a:alphaModFix/>
          </a:blip>
          <a:srcRect/>
          <a:stretch/>
        </p:blipFill>
        <p:spPr>
          <a:xfrm>
            <a:off x="2033737" y="1075800"/>
            <a:ext cx="1238601" cy="962849"/>
          </a:xfrm>
          <a:prstGeom prst="rect">
            <a:avLst/>
          </a:prstGeom>
          <a:noFill/>
          <a:ln>
            <a:noFill/>
          </a:ln>
        </p:spPr>
      </p:pic>
      <p:pic>
        <p:nvPicPr>
          <p:cNvPr id="327" name="Google Shape;327;p38" title="000000.png"/>
          <p:cNvPicPr preferRelativeResize="0"/>
          <p:nvPr/>
        </p:nvPicPr>
        <p:blipFill rotWithShape="1">
          <a:blip r:embed="rId6">
            <a:alphaModFix/>
          </a:blip>
          <a:srcRect/>
          <a:stretch/>
        </p:blipFill>
        <p:spPr>
          <a:xfrm>
            <a:off x="3313374" y="1075800"/>
            <a:ext cx="1238601" cy="962849"/>
          </a:xfrm>
          <a:prstGeom prst="rect">
            <a:avLst/>
          </a:prstGeom>
          <a:noFill/>
          <a:ln>
            <a:noFill/>
          </a:ln>
        </p:spPr>
      </p:pic>
      <p:pic>
        <p:nvPicPr>
          <p:cNvPr id="328" name="Google Shape;328;p38" title="000000.png"/>
          <p:cNvPicPr preferRelativeResize="0"/>
          <p:nvPr/>
        </p:nvPicPr>
        <p:blipFill rotWithShape="1">
          <a:blip r:embed="rId7">
            <a:alphaModFix/>
          </a:blip>
          <a:srcRect/>
          <a:stretch/>
        </p:blipFill>
        <p:spPr>
          <a:xfrm>
            <a:off x="4592999" y="1075800"/>
            <a:ext cx="1238601" cy="962849"/>
          </a:xfrm>
          <a:prstGeom prst="rect">
            <a:avLst/>
          </a:prstGeom>
          <a:noFill/>
          <a:ln>
            <a:noFill/>
          </a:ln>
        </p:spPr>
      </p:pic>
      <p:pic>
        <p:nvPicPr>
          <p:cNvPr id="329" name="Google Shape;329;p38" title="000000.png"/>
          <p:cNvPicPr preferRelativeResize="0"/>
          <p:nvPr/>
        </p:nvPicPr>
        <p:blipFill rotWithShape="1">
          <a:blip r:embed="rId8">
            <a:alphaModFix/>
          </a:blip>
          <a:srcRect/>
          <a:stretch/>
        </p:blipFill>
        <p:spPr>
          <a:xfrm>
            <a:off x="5872612" y="1075800"/>
            <a:ext cx="1238601" cy="962849"/>
          </a:xfrm>
          <a:prstGeom prst="rect">
            <a:avLst/>
          </a:prstGeom>
          <a:noFill/>
          <a:ln>
            <a:noFill/>
          </a:ln>
        </p:spPr>
      </p:pic>
      <p:pic>
        <p:nvPicPr>
          <p:cNvPr id="330" name="Google Shape;330;p38" title="000000.png"/>
          <p:cNvPicPr preferRelativeResize="0"/>
          <p:nvPr/>
        </p:nvPicPr>
        <p:blipFill rotWithShape="1">
          <a:blip r:embed="rId9">
            <a:alphaModFix/>
          </a:blip>
          <a:srcRect/>
          <a:stretch/>
        </p:blipFill>
        <p:spPr>
          <a:xfrm>
            <a:off x="7152237" y="1075800"/>
            <a:ext cx="1238601" cy="962849"/>
          </a:xfrm>
          <a:prstGeom prst="rect">
            <a:avLst/>
          </a:prstGeom>
          <a:noFill/>
          <a:ln>
            <a:noFill/>
          </a:ln>
        </p:spPr>
      </p:pic>
      <p:pic>
        <p:nvPicPr>
          <p:cNvPr id="331" name="Google Shape;331;p38" title="depth_map_000.png"/>
          <p:cNvPicPr preferRelativeResize="0"/>
          <p:nvPr/>
        </p:nvPicPr>
        <p:blipFill rotWithShape="1">
          <a:blip r:embed="rId10">
            <a:alphaModFix/>
          </a:blip>
          <a:srcRect t="406" b="416"/>
          <a:stretch/>
        </p:blipFill>
        <p:spPr>
          <a:xfrm>
            <a:off x="754112" y="2090325"/>
            <a:ext cx="1238600" cy="962849"/>
          </a:xfrm>
          <a:prstGeom prst="rect">
            <a:avLst/>
          </a:prstGeom>
          <a:noFill/>
          <a:ln>
            <a:noFill/>
          </a:ln>
        </p:spPr>
      </p:pic>
      <p:pic>
        <p:nvPicPr>
          <p:cNvPr id="332" name="Google Shape;332;p38" title="depth_map_000.png"/>
          <p:cNvPicPr preferRelativeResize="0"/>
          <p:nvPr/>
        </p:nvPicPr>
        <p:blipFill rotWithShape="1">
          <a:blip r:embed="rId11">
            <a:alphaModFix/>
          </a:blip>
          <a:srcRect t="406" b="416"/>
          <a:stretch/>
        </p:blipFill>
        <p:spPr>
          <a:xfrm>
            <a:off x="2033737" y="2090325"/>
            <a:ext cx="1238600" cy="962849"/>
          </a:xfrm>
          <a:prstGeom prst="rect">
            <a:avLst/>
          </a:prstGeom>
          <a:noFill/>
          <a:ln>
            <a:noFill/>
          </a:ln>
        </p:spPr>
      </p:pic>
      <p:pic>
        <p:nvPicPr>
          <p:cNvPr id="333" name="Google Shape;333;p38" title="depth_map_000.png"/>
          <p:cNvPicPr preferRelativeResize="0"/>
          <p:nvPr/>
        </p:nvPicPr>
        <p:blipFill rotWithShape="1">
          <a:blip r:embed="rId12">
            <a:alphaModFix/>
          </a:blip>
          <a:srcRect t="406" b="416"/>
          <a:stretch/>
        </p:blipFill>
        <p:spPr>
          <a:xfrm>
            <a:off x="3313374" y="2090325"/>
            <a:ext cx="1238600" cy="962849"/>
          </a:xfrm>
          <a:prstGeom prst="rect">
            <a:avLst/>
          </a:prstGeom>
          <a:noFill/>
          <a:ln>
            <a:noFill/>
          </a:ln>
        </p:spPr>
      </p:pic>
      <p:pic>
        <p:nvPicPr>
          <p:cNvPr id="334" name="Google Shape;334;p38" title="depth_map_000.png"/>
          <p:cNvPicPr preferRelativeResize="0"/>
          <p:nvPr/>
        </p:nvPicPr>
        <p:blipFill rotWithShape="1">
          <a:blip r:embed="rId13">
            <a:alphaModFix/>
          </a:blip>
          <a:srcRect t="406" b="416"/>
          <a:stretch/>
        </p:blipFill>
        <p:spPr>
          <a:xfrm>
            <a:off x="4592999" y="2090325"/>
            <a:ext cx="1238600" cy="962849"/>
          </a:xfrm>
          <a:prstGeom prst="rect">
            <a:avLst/>
          </a:prstGeom>
          <a:noFill/>
          <a:ln>
            <a:noFill/>
          </a:ln>
        </p:spPr>
      </p:pic>
      <p:pic>
        <p:nvPicPr>
          <p:cNvPr id="335" name="Google Shape;335;p38" title="depth_map_000.png"/>
          <p:cNvPicPr preferRelativeResize="0"/>
          <p:nvPr/>
        </p:nvPicPr>
        <p:blipFill rotWithShape="1">
          <a:blip r:embed="rId14">
            <a:alphaModFix/>
          </a:blip>
          <a:srcRect t="406" b="416"/>
          <a:stretch/>
        </p:blipFill>
        <p:spPr>
          <a:xfrm>
            <a:off x="5872612" y="2090325"/>
            <a:ext cx="1238600" cy="962849"/>
          </a:xfrm>
          <a:prstGeom prst="rect">
            <a:avLst/>
          </a:prstGeom>
          <a:noFill/>
          <a:ln>
            <a:noFill/>
          </a:ln>
        </p:spPr>
      </p:pic>
      <p:pic>
        <p:nvPicPr>
          <p:cNvPr id="336" name="Google Shape;336;p38" title="depth_map_000.png"/>
          <p:cNvPicPr preferRelativeResize="0"/>
          <p:nvPr/>
        </p:nvPicPr>
        <p:blipFill rotWithShape="1">
          <a:blip r:embed="rId15">
            <a:alphaModFix/>
          </a:blip>
          <a:srcRect t="406" b="416"/>
          <a:stretch/>
        </p:blipFill>
        <p:spPr>
          <a:xfrm>
            <a:off x="7152237" y="2090325"/>
            <a:ext cx="1238600" cy="962849"/>
          </a:xfrm>
          <a:prstGeom prst="rect">
            <a:avLst/>
          </a:prstGeom>
          <a:noFill/>
          <a:ln>
            <a:noFill/>
          </a:ln>
        </p:spPr>
      </p:pic>
      <p:pic>
        <p:nvPicPr>
          <p:cNvPr id="337" name="Google Shape;337;p38" title="000000_plt.png"/>
          <p:cNvPicPr preferRelativeResize="0"/>
          <p:nvPr/>
        </p:nvPicPr>
        <p:blipFill rotWithShape="1">
          <a:blip r:embed="rId16">
            <a:alphaModFix/>
          </a:blip>
          <a:srcRect/>
          <a:stretch/>
        </p:blipFill>
        <p:spPr>
          <a:xfrm>
            <a:off x="754112" y="3104850"/>
            <a:ext cx="1238601" cy="962849"/>
          </a:xfrm>
          <a:prstGeom prst="rect">
            <a:avLst/>
          </a:prstGeom>
          <a:noFill/>
          <a:ln>
            <a:noFill/>
          </a:ln>
        </p:spPr>
      </p:pic>
      <p:pic>
        <p:nvPicPr>
          <p:cNvPr id="338" name="Google Shape;338;p38" title="000000_plt.png"/>
          <p:cNvPicPr preferRelativeResize="0"/>
          <p:nvPr/>
        </p:nvPicPr>
        <p:blipFill rotWithShape="1">
          <a:blip r:embed="rId17">
            <a:alphaModFix/>
          </a:blip>
          <a:srcRect/>
          <a:stretch/>
        </p:blipFill>
        <p:spPr>
          <a:xfrm>
            <a:off x="2033737" y="3104850"/>
            <a:ext cx="1238601" cy="962849"/>
          </a:xfrm>
          <a:prstGeom prst="rect">
            <a:avLst/>
          </a:prstGeom>
          <a:noFill/>
          <a:ln>
            <a:noFill/>
          </a:ln>
        </p:spPr>
      </p:pic>
      <p:pic>
        <p:nvPicPr>
          <p:cNvPr id="339" name="Google Shape;339;p38" title="000000_plt.png"/>
          <p:cNvPicPr preferRelativeResize="0"/>
          <p:nvPr/>
        </p:nvPicPr>
        <p:blipFill rotWithShape="1">
          <a:blip r:embed="rId18">
            <a:alphaModFix/>
          </a:blip>
          <a:srcRect/>
          <a:stretch/>
        </p:blipFill>
        <p:spPr>
          <a:xfrm>
            <a:off x="3313374" y="3104850"/>
            <a:ext cx="1238601" cy="962849"/>
          </a:xfrm>
          <a:prstGeom prst="rect">
            <a:avLst/>
          </a:prstGeom>
          <a:noFill/>
          <a:ln>
            <a:noFill/>
          </a:ln>
        </p:spPr>
      </p:pic>
      <p:pic>
        <p:nvPicPr>
          <p:cNvPr id="340" name="Google Shape;340;p38" title="000000_plt.png"/>
          <p:cNvPicPr preferRelativeResize="0"/>
          <p:nvPr/>
        </p:nvPicPr>
        <p:blipFill rotWithShape="1">
          <a:blip r:embed="rId19">
            <a:alphaModFix/>
          </a:blip>
          <a:srcRect/>
          <a:stretch/>
        </p:blipFill>
        <p:spPr>
          <a:xfrm>
            <a:off x="4592999" y="3104850"/>
            <a:ext cx="1238601" cy="962849"/>
          </a:xfrm>
          <a:prstGeom prst="rect">
            <a:avLst/>
          </a:prstGeom>
          <a:noFill/>
          <a:ln>
            <a:noFill/>
          </a:ln>
        </p:spPr>
      </p:pic>
      <p:pic>
        <p:nvPicPr>
          <p:cNvPr id="341" name="Google Shape;341;p38" title="000000_plt.png"/>
          <p:cNvPicPr preferRelativeResize="0"/>
          <p:nvPr/>
        </p:nvPicPr>
        <p:blipFill rotWithShape="1">
          <a:blip r:embed="rId20">
            <a:alphaModFix/>
          </a:blip>
          <a:srcRect/>
          <a:stretch/>
        </p:blipFill>
        <p:spPr>
          <a:xfrm>
            <a:off x="5872612" y="3104850"/>
            <a:ext cx="1238601" cy="962849"/>
          </a:xfrm>
          <a:prstGeom prst="rect">
            <a:avLst/>
          </a:prstGeom>
          <a:noFill/>
          <a:ln>
            <a:noFill/>
          </a:ln>
        </p:spPr>
      </p:pic>
      <p:pic>
        <p:nvPicPr>
          <p:cNvPr id="342" name="Google Shape;342;p38" title="000000_plt.png"/>
          <p:cNvPicPr preferRelativeResize="0"/>
          <p:nvPr/>
        </p:nvPicPr>
        <p:blipFill rotWithShape="1">
          <a:blip r:embed="rId21">
            <a:alphaModFix/>
          </a:blip>
          <a:srcRect/>
          <a:stretch/>
        </p:blipFill>
        <p:spPr>
          <a:xfrm>
            <a:off x="7152237" y="3104850"/>
            <a:ext cx="1238601" cy="962849"/>
          </a:xfrm>
          <a:prstGeom prst="rect">
            <a:avLst/>
          </a:prstGeom>
          <a:noFill/>
          <a:ln>
            <a:noFill/>
          </a:ln>
        </p:spPr>
      </p:pic>
      <p:sp>
        <p:nvSpPr>
          <p:cNvPr id="343" name="Google Shape;343;p38"/>
          <p:cNvSpPr txBox="1"/>
          <p:nvPr/>
        </p:nvSpPr>
        <p:spPr>
          <a:xfrm>
            <a:off x="247724" y="4096250"/>
            <a:ext cx="8673599" cy="4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dirty="0"/>
              <a:t>Figure. </a:t>
            </a:r>
            <a:r>
              <a:rPr lang="en-GB" sz="1000" i="1" dirty="0">
                <a:solidFill>
                  <a:schemeClr val="dk1"/>
                </a:solidFill>
              </a:rPr>
              <a:t>Given </a:t>
            </a:r>
            <a:r>
              <a:rPr lang="en-GB" sz="1000" b="1" i="1" dirty="0">
                <a:solidFill>
                  <a:schemeClr val="dk1"/>
                </a:solidFill>
              </a:rPr>
              <a:t>housecat6D</a:t>
            </a:r>
            <a:r>
              <a:rPr lang="en-GB" sz="1000" i="1" dirty="0">
                <a:solidFill>
                  <a:schemeClr val="dk1"/>
                </a:solidFill>
              </a:rPr>
              <a:t> dataset, the first row are the target images, second row are the estimated depths by </a:t>
            </a:r>
            <a:r>
              <a:rPr lang="en-GB" sz="1000" b="1" i="1" dirty="0">
                <a:solidFill>
                  <a:schemeClr val="dk1"/>
                </a:solidFill>
              </a:rPr>
              <a:t>VGGT</a:t>
            </a:r>
            <a:r>
              <a:rPr lang="en-GB" sz="1000" i="1" dirty="0">
                <a:solidFill>
                  <a:schemeClr val="dk1"/>
                </a:solidFill>
              </a:rPr>
              <a:t>, and the third row are the ground truth depths.</a:t>
            </a:r>
            <a:endParaRPr sz="1000" i="1" dirty="0"/>
          </a:p>
        </p:txBody>
      </p:sp>
      <p:sp>
        <p:nvSpPr>
          <p:cNvPr id="344" name="Google Shape;344;p38"/>
          <p:cNvSpPr txBox="1"/>
          <p:nvPr/>
        </p:nvSpPr>
        <p:spPr>
          <a:xfrm>
            <a:off x="223400" y="4688799"/>
            <a:ext cx="86736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a:solidFill>
                  <a:schemeClr val="dk1"/>
                </a:solidFill>
              </a:rPr>
              <a:t>Wang, Jianyuan, et al. "VGGT: Visual Geometry Grounded Transformer." </a:t>
            </a:r>
            <a:r>
              <a:rPr lang="en-GB" sz="600" i="1">
                <a:solidFill>
                  <a:schemeClr val="dk1"/>
                </a:solidFill>
              </a:rPr>
              <a:t>Proceedings of the IEEE/CVF Conference on Computer Vision and Pattern Recognition</a:t>
            </a:r>
            <a:r>
              <a:rPr lang="en-GB" sz="600">
                <a:solidFill>
                  <a:schemeClr val="dk1"/>
                </a:solidFill>
              </a:rPr>
              <a:t>, 2025. </a:t>
            </a:r>
            <a:r>
              <a:rPr lang="en-GB" sz="600" i="1">
                <a:solidFill>
                  <a:schemeClr val="dk1"/>
                </a:solidFill>
              </a:rPr>
              <a:t>arXiv.org</a:t>
            </a:r>
            <a:r>
              <a:rPr lang="en-GB" sz="600">
                <a:solidFill>
                  <a:schemeClr val="dk1"/>
                </a:solidFill>
              </a:rPr>
              <a:t>, </a:t>
            </a:r>
            <a:r>
              <a:rPr lang="en-GB" sz="600" u="sng">
                <a:solidFill>
                  <a:schemeClr val="hlink"/>
                </a:solidFill>
                <a:hlinkClick r:id="rId22"/>
              </a:rPr>
              <a:t>arxiv.org/abs/2503.11651</a:t>
            </a:r>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body" idx="1"/>
          </p:nvPr>
        </p:nvSpPr>
        <p:spPr>
          <a:xfrm>
            <a:off x="319090" y="1600200"/>
            <a:ext cx="8508900" cy="3095700"/>
          </a:xfrm>
          <a:prstGeom prst="rect">
            <a:avLst/>
          </a:prstGeom>
          <a:noFill/>
          <a:ln>
            <a:noFill/>
          </a:ln>
        </p:spPr>
        <p:txBody>
          <a:bodyPr spcFirstLastPara="1" wrap="square" lIns="0" tIns="0" rIns="0" bIns="0" anchor="t" anchorCtr="0">
            <a:noAutofit/>
          </a:bodyPr>
          <a:lstStyle/>
          <a:p>
            <a:pPr marL="457200" lvl="0" indent="-330200" algn="l" rtl="0">
              <a:lnSpc>
                <a:spcPct val="150000"/>
              </a:lnSpc>
              <a:spcBef>
                <a:spcPts val="0"/>
              </a:spcBef>
              <a:spcAft>
                <a:spcPts val="0"/>
              </a:spcAft>
              <a:buClr>
                <a:schemeClr val="lt2"/>
              </a:buClr>
              <a:buSzPts val="1600"/>
              <a:buChar char="●"/>
            </a:pPr>
            <a:r>
              <a:rPr lang="en-GB" sz="1600"/>
              <a:t>Pipeline evolution: initial plan vs. real-world constraints</a:t>
            </a:r>
            <a:endParaRPr sz="1600"/>
          </a:p>
          <a:p>
            <a:pPr marL="457200" lvl="0" indent="-330200" algn="l" rtl="0">
              <a:lnSpc>
                <a:spcPct val="150000"/>
              </a:lnSpc>
              <a:spcBef>
                <a:spcPts val="0"/>
              </a:spcBef>
              <a:spcAft>
                <a:spcPts val="0"/>
              </a:spcAft>
              <a:buClr>
                <a:schemeClr val="lt2"/>
              </a:buClr>
              <a:buSzPts val="1600"/>
              <a:buChar char="●"/>
            </a:pPr>
            <a:r>
              <a:rPr lang="en-GB" sz="1600"/>
              <a:t>RGB→RGB-D conversion</a:t>
            </a:r>
            <a:endParaRPr sz="1600"/>
          </a:p>
          <a:p>
            <a:pPr marL="457200" lvl="0" indent="-330200" algn="l" rtl="0">
              <a:lnSpc>
                <a:spcPct val="150000"/>
              </a:lnSpc>
              <a:spcBef>
                <a:spcPts val="0"/>
              </a:spcBef>
              <a:spcAft>
                <a:spcPts val="0"/>
              </a:spcAft>
              <a:buClr>
                <a:schemeClr val="lt2"/>
              </a:buClr>
              <a:buSzPts val="1600"/>
              <a:buChar char="●"/>
            </a:pPr>
            <a:r>
              <a:rPr lang="en-GB" sz="1600"/>
              <a:t>Generation models: replacing the mesh input</a:t>
            </a:r>
            <a:endParaRPr sz="1600"/>
          </a:p>
          <a:p>
            <a:pPr marL="457200" lvl="0" indent="-330200" algn="l" rtl="0">
              <a:lnSpc>
                <a:spcPct val="150000"/>
              </a:lnSpc>
              <a:spcBef>
                <a:spcPts val="0"/>
              </a:spcBef>
              <a:spcAft>
                <a:spcPts val="0"/>
              </a:spcAft>
              <a:buClr>
                <a:schemeClr val="lt2"/>
              </a:buClr>
              <a:buSzPts val="1600"/>
              <a:buChar char="●"/>
            </a:pPr>
            <a:r>
              <a:rPr lang="en-GB" sz="1600"/>
              <a:t>Evaluation: comparing generated meshes</a:t>
            </a:r>
            <a:endParaRPr sz="1600"/>
          </a:p>
          <a:p>
            <a:pPr marL="457200" lvl="0" indent="-330200" algn="l" rtl="0">
              <a:lnSpc>
                <a:spcPct val="150000"/>
              </a:lnSpc>
              <a:spcBef>
                <a:spcPts val="0"/>
              </a:spcBef>
              <a:spcAft>
                <a:spcPts val="0"/>
              </a:spcAft>
              <a:buClr>
                <a:schemeClr val="lt2"/>
              </a:buClr>
              <a:buSzPts val="1600"/>
              <a:buChar char="●"/>
            </a:pPr>
            <a:r>
              <a:rPr lang="en-GB" sz="1600"/>
              <a:t>Future work</a:t>
            </a:r>
            <a:endParaRPr sz="1600"/>
          </a:p>
          <a:p>
            <a:pPr marL="457200" lvl="0" indent="-330200" algn="l" rtl="0">
              <a:lnSpc>
                <a:spcPct val="150000"/>
              </a:lnSpc>
              <a:spcBef>
                <a:spcPts val="0"/>
              </a:spcBef>
              <a:spcAft>
                <a:spcPts val="0"/>
              </a:spcAft>
              <a:buClr>
                <a:schemeClr val="lt2"/>
              </a:buClr>
              <a:buSzPts val="1600"/>
              <a:buChar char="●"/>
            </a:pPr>
            <a:r>
              <a:rPr lang="en-GB" sz="1600"/>
              <a:t>References</a:t>
            </a:r>
            <a:endParaRPr/>
          </a:p>
        </p:txBody>
      </p:sp>
      <p:sp>
        <p:nvSpPr>
          <p:cNvPr id="123" name="Google Shape;123;p21"/>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en-GB" b="1">
                <a:solidFill>
                  <a:schemeClr val="lt2"/>
                </a:solidFill>
                <a:latin typeface="Arial"/>
                <a:ea typeface="Arial"/>
                <a:cs typeface="Arial"/>
                <a:sym typeface="Arial"/>
              </a:rPr>
              <a:t>Outline</a:t>
            </a:r>
            <a:endParaRPr b="1">
              <a:solidFill>
                <a:schemeClr val="lt2"/>
              </a:solidFill>
              <a:latin typeface="Arial"/>
              <a:ea typeface="Arial"/>
              <a:cs typeface="Arial"/>
              <a:sym typeface="Arial"/>
            </a:endParaRPr>
          </a:p>
        </p:txBody>
      </p:sp>
      <p:sp>
        <p:nvSpPr>
          <p:cNvPr id="124" name="Google Shape;124;p2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a:t>
            </a:fld>
            <a:endParaRPr>
              <a:latin typeface="Arial"/>
              <a:ea typeface="Arial"/>
              <a:cs typeface="Arial"/>
              <a:sym typeface="Arial"/>
            </a:endParaRPr>
          </a:p>
        </p:txBody>
      </p:sp>
      <p:sp>
        <p:nvSpPr>
          <p:cNvPr id="125" name="Google Shape;125;p21"/>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 </a:t>
            </a:r>
            <a:r>
              <a:rPr lang="en-GB" sz="800">
                <a:latin typeface="Arial"/>
                <a:ea typeface="Arial"/>
                <a:cs typeface="Arial"/>
                <a:sym typeface="Arial"/>
              </a:rPr>
              <a:t>|</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126" name="Google Shape;126;p21"/>
          <p:cNvPicPr preferRelativeResize="0"/>
          <p:nvPr/>
        </p:nvPicPr>
        <p:blipFill rotWithShape="1">
          <a:blip r:embed="rId3">
            <a:alphaModFix/>
          </a:blip>
          <a:srcRect/>
          <a:stretch/>
        </p:blipFill>
        <p:spPr>
          <a:xfrm>
            <a:off x="7261546" y="135063"/>
            <a:ext cx="983780" cy="691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sldNum" idx="12"/>
          </p:nvPr>
        </p:nvSpPr>
        <p:spPr>
          <a:xfrm>
            <a:off x="8240400" y="4860000"/>
            <a:ext cx="601500" cy="2739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1100"/>
              <a:buFont typeface="Arial"/>
              <a:buNone/>
            </a:pPr>
            <a:fld id="{00000000-1234-1234-1234-123412341234}" type="slidenum">
              <a:rPr lang="en-GB" sz="1100" b="0" i="0" u="none" strike="noStrike" cap="none">
                <a:solidFill>
                  <a:srgbClr val="FFFFFF"/>
                </a:solidFill>
                <a:latin typeface="Arial"/>
                <a:ea typeface="Arial"/>
                <a:cs typeface="Arial"/>
                <a:sym typeface="Arial"/>
              </a:rPr>
              <a:t>20</a:t>
            </a:fld>
            <a:endParaRPr sz="1100" b="0" i="0" u="none" strike="noStrike" cap="none">
              <a:solidFill>
                <a:srgbClr val="FFFFFF"/>
              </a:solidFill>
              <a:latin typeface="Arial"/>
              <a:ea typeface="Arial"/>
              <a:cs typeface="Arial"/>
              <a:sym typeface="Arial"/>
            </a:endParaRPr>
          </a:p>
        </p:txBody>
      </p:sp>
      <p:sp>
        <p:nvSpPr>
          <p:cNvPr id="351" name="Google Shape;351;p39"/>
          <p:cNvSpPr txBox="1">
            <a:spLocks noGrp="1"/>
          </p:cNvSpPr>
          <p:nvPr>
            <p:ph type="body" idx="1"/>
          </p:nvPr>
        </p:nvSpPr>
        <p:spPr>
          <a:xfrm>
            <a:off x="304812" y="2159705"/>
            <a:ext cx="8927100" cy="82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5400"/>
              <a:t>3D Mesh Generation </a:t>
            </a:r>
            <a:endParaRPr/>
          </a:p>
        </p:txBody>
      </p:sp>
      <p:pic>
        <p:nvPicPr>
          <p:cNvPr id="352" name="Google Shape;352;p39"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353" name="Google Shape;353;p39"/>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6">
          <a:extLst>
            <a:ext uri="{FF2B5EF4-FFF2-40B4-BE49-F238E27FC236}">
              <a16:creationId xmlns:a16="http://schemas.microsoft.com/office/drawing/2014/main" id="{AC647624-1C47-2D0D-7451-F2D117A8604D}"/>
            </a:ext>
          </a:extLst>
        </p:cNvPr>
        <p:cNvGrpSpPr/>
        <p:nvPr/>
      </p:nvGrpSpPr>
      <p:grpSpPr>
        <a:xfrm>
          <a:off x="0" y="0"/>
          <a:ext cx="0" cy="0"/>
          <a:chOff x="0" y="0"/>
          <a:chExt cx="0" cy="0"/>
        </a:xfrm>
      </p:grpSpPr>
      <p:sp>
        <p:nvSpPr>
          <p:cNvPr id="827" name="Google Shape;827;p68">
            <a:extLst>
              <a:ext uri="{FF2B5EF4-FFF2-40B4-BE49-F238E27FC236}">
                <a16:creationId xmlns:a16="http://schemas.microsoft.com/office/drawing/2014/main" id="{56A9097B-5536-AB97-6CBA-B487711CD0C8}"/>
              </a:ext>
            </a:extLst>
          </p:cNvPr>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ltLang="zh-CN" b="1" dirty="0">
                <a:solidFill>
                  <a:schemeClr val="lt2"/>
                </a:solidFill>
              </a:rPr>
              <a:t>3D</a:t>
            </a:r>
            <a:r>
              <a:rPr lang="zh-CN" altLang="en-US" b="1" dirty="0">
                <a:solidFill>
                  <a:schemeClr val="lt2"/>
                </a:solidFill>
              </a:rPr>
              <a:t> </a:t>
            </a:r>
            <a:r>
              <a:rPr lang="en-US" altLang="zh-CN" b="1" dirty="0">
                <a:solidFill>
                  <a:schemeClr val="lt2"/>
                </a:solidFill>
              </a:rPr>
              <a:t>Mesh</a:t>
            </a:r>
            <a:r>
              <a:rPr lang="zh-CN" altLang="en-US" b="1" dirty="0">
                <a:solidFill>
                  <a:schemeClr val="lt2"/>
                </a:solidFill>
              </a:rPr>
              <a:t> </a:t>
            </a:r>
            <a:r>
              <a:rPr lang="en-US" altLang="zh-CN" b="1" dirty="0">
                <a:solidFill>
                  <a:schemeClr val="lt2"/>
                </a:solidFill>
              </a:rPr>
              <a:t>Generation</a:t>
            </a:r>
            <a:r>
              <a:rPr lang="zh-CN" altLang="en-US" b="1" dirty="0">
                <a:solidFill>
                  <a:schemeClr val="lt2"/>
                </a:solidFill>
              </a:rPr>
              <a:t> </a:t>
            </a:r>
            <a:r>
              <a:rPr lang="en-US" altLang="zh-CN" b="1" dirty="0">
                <a:solidFill>
                  <a:schemeClr val="lt2"/>
                </a:solidFill>
              </a:rPr>
              <a:t>Pipeline</a:t>
            </a:r>
            <a:endParaRPr sz="1600" dirty="0">
              <a:solidFill>
                <a:schemeClr val="accent1"/>
              </a:solidFill>
              <a:latin typeface="Arial"/>
              <a:ea typeface="Arial"/>
              <a:cs typeface="Arial"/>
              <a:sym typeface="Arial"/>
            </a:endParaRPr>
          </a:p>
        </p:txBody>
      </p:sp>
      <p:sp>
        <p:nvSpPr>
          <p:cNvPr id="828" name="Google Shape;828;p68">
            <a:extLst>
              <a:ext uri="{FF2B5EF4-FFF2-40B4-BE49-F238E27FC236}">
                <a16:creationId xmlns:a16="http://schemas.microsoft.com/office/drawing/2014/main" id="{86FD5821-B4AC-981F-00AF-006A9FE7B728}"/>
              </a:ext>
            </a:extLst>
          </p:cNvPr>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21</a:t>
            </a:fld>
            <a:endParaRPr>
              <a:latin typeface="Arial"/>
              <a:ea typeface="Arial"/>
              <a:cs typeface="Arial"/>
              <a:sym typeface="Arial"/>
            </a:endParaRPr>
          </a:p>
        </p:txBody>
      </p:sp>
      <p:pic>
        <p:nvPicPr>
          <p:cNvPr id="829" name="Google Shape;829;p68">
            <a:extLst>
              <a:ext uri="{FF2B5EF4-FFF2-40B4-BE49-F238E27FC236}">
                <a16:creationId xmlns:a16="http://schemas.microsoft.com/office/drawing/2014/main" id="{F3E363D7-34F7-CAFB-0B4D-49E44F8ABB73}"/>
              </a:ext>
            </a:extLst>
          </p:cNvPr>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830" name="Google Shape;830;p68">
            <a:extLst>
              <a:ext uri="{FF2B5EF4-FFF2-40B4-BE49-F238E27FC236}">
                <a16:creationId xmlns:a16="http://schemas.microsoft.com/office/drawing/2014/main" id="{6EA2E3BB-6D8A-FDDD-B025-C88E8DDFB887}"/>
              </a:ext>
            </a:extLst>
          </p:cNvPr>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31" name="Google Shape;831;p68">
            <a:extLst>
              <a:ext uri="{FF2B5EF4-FFF2-40B4-BE49-F238E27FC236}">
                <a16:creationId xmlns:a16="http://schemas.microsoft.com/office/drawing/2014/main" id="{8437C68B-3D96-8DB5-52E3-D528418D1DA3}"/>
              </a:ext>
            </a:extLst>
          </p:cNvPr>
          <p:cNvSpPr txBox="1"/>
          <p:nvPr/>
        </p:nvSpPr>
        <p:spPr>
          <a:xfrm>
            <a:off x="2819400" y="46093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Table . Comparison between preprocessed image</a:t>
            </a:r>
            <a:endParaRPr/>
          </a:p>
        </p:txBody>
      </p:sp>
      <p:sp>
        <p:nvSpPr>
          <p:cNvPr id="833" name="Google Shape;833;p68">
            <a:extLst>
              <a:ext uri="{FF2B5EF4-FFF2-40B4-BE49-F238E27FC236}">
                <a16:creationId xmlns:a16="http://schemas.microsoft.com/office/drawing/2014/main" id="{9B9F7348-D140-DF47-9BD8-6D9EB81493C7}"/>
              </a:ext>
            </a:extLst>
          </p:cNvPr>
          <p:cNvSpPr/>
          <p:nvPr/>
        </p:nvSpPr>
        <p:spPr>
          <a:xfrm>
            <a:off x="881768" y="1923691"/>
            <a:ext cx="1790700" cy="129396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lt1"/>
                </a:solidFill>
              </a:rPr>
              <a:t>Segmentation</a:t>
            </a:r>
            <a:r>
              <a:rPr lang="en-US" altLang="zh-CN" dirty="0">
                <a:solidFill>
                  <a:schemeClr val="lt1"/>
                </a:solidFill>
              </a:rPr>
              <a:t>:</a:t>
            </a:r>
          </a:p>
          <a:p>
            <a:pPr marL="0" lvl="0" indent="0" algn="ctr" rtl="0">
              <a:spcBef>
                <a:spcPts val="0"/>
              </a:spcBef>
              <a:spcAft>
                <a:spcPts val="0"/>
              </a:spcAft>
              <a:buNone/>
            </a:pPr>
            <a:r>
              <a:rPr lang="en-US" dirty="0">
                <a:solidFill>
                  <a:schemeClr val="lt1"/>
                </a:solidFill>
              </a:rPr>
              <a:t>Grounded</a:t>
            </a:r>
            <a:r>
              <a:rPr lang="en-US" altLang="zh-CN" dirty="0">
                <a:solidFill>
                  <a:schemeClr val="lt1"/>
                </a:solidFill>
              </a:rPr>
              <a:t>-Sam-2</a:t>
            </a:r>
            <a:endParaRPr dirty="0">
              <a:solidFill>
                <a:schemeClr val="lt1"/>
              </a:solidFill>
            </a:endParaRPr>
          </a:p>
        </p:txBody>
      </p:sp>
      <p:sp>
        <p:nvSpPr>
          <p:cNvPr id="834" name="Google Shape;834;p68">
            <a:extLst>
              <a:ext uri="{FF2B5EF4-FFF2-40B4-BE49-F238E27FC236}">
                <a16:creationId xmlns:a16="http://schemas.microsoft.com/office/drawing/2014/main" id="{F1E838EA-7687-7BE0-B057-08F71AE2223B}"/>
              </a:ext>
            </a:extLst>
          </p:cNvPr>
          <p:cNvSpPr/>
          <p:nvPr/>
        </p:nvSpPr>
        <p:spPr>
          <a:xfrm>
            <a:off x="3134982" y="1923691"/>
            <a:ext cx="1790700" cy="129396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lt1"/>
                </a:solidFill>
              </a:rPr>
              <a:t>Preprocess</a:t>
            </a:r>
            <a:r>
              <a:rPr lang="en-US" altLang="zh-CN" dirty="0">
                <a:solidFill>
                  <a:schemeClr val="lt1"/>
                </a:solidFill>
              </a:rPr>
              <a:t>:</a:t>
            </a:r>
            <a:endParaRPr dirty="0">
              <a:solidFill>
                <a:schemeClr val="lt1"/>
              </a:solidFill>
            </a:endParaRPr>
          </a:p>
          <a:p>
            <a:pPr marL="0" lvl="0" indent="0" algn="ctr" rtl="0">
              <a:spcBef>
                <a:spcPts val="0"/>
              </a:spcBef>
              <a:spcAft>
                <a:spcPts val="0"/>
              </a:spcAft>
              <a:buNone/>
            </a:pPr>
            <a:r>
              <a:rPr lang="en-GB" dirty="0" err="1">
                <a:solidFill>
                  <a:schemeClr val="lt1"/>
                </a:solidFill>
              </a:rPr>
              <a:t>Centering</a:t>
            </a:r>
            <a:r>
              <a:rPr lang="zh-CN" altLang="en-US" dirty="0">
                <a:solidFill>
                  <a:schemeClr val="lt1"/>
                </a:solidFill>
              </a:rPr>
              <a:t> </a:t>
            </a:r>
            <a:r>
              <a:rPr lang="en-US" altLang="zh-CN" dirty="0">
                <a:solidFill>
                  <a:schemeClr val="lt1"/>
                </a:solidFill>
              </a:rPr>
              <a:t>+</a:t>
            </a:r>
            <a:r>
              <a:rPr lang="zh-CN" altLang="en-US" dirty="0">
                <a:solidFill>
                  <a:schemeClr val="lt1"/>
                </a:solidFill>
              </a:rPr>
              <a:t> </a:t>
            </a:r>
            <a:r>
              <a:rPr lang="en-US" altLang="zh-CN" dirty="0">
                <a:solidFill>
                  <a:schemeClr val="lt1"/>
                </a:solidFill>
              </a:rPr>
              <a:t>Padding</a:t>
            </a:r>
            <a:r>
              <a:rPr lang="zh-CN" altLang="en-US" dirty="0">
                <a:solidFill>
                  <a:schemeClr val="lt1"/>
                </a:solidFill>
              </a:rPr>
              <a:t> </a:t>
            </a:r>
            <a:r>
              <a:rPr lang="en-US" altLang="zh-CN" dirty="0">
                <a:solidFill>
                  <a:schemeClr val="lt1"/>
                </a:solidFill>
              </a:rPr>
              <a:t>+</a:t>
            </a:r>
            <a:r>
              <a:rPr lang="zh-CN" altLang="en-US" dirty="0">
                <a:solidFill>
                  <a:schemeClr val="lt1"/>
                </a:solidFill>
              </a:rPr>
              <a:t>  </a:t>
            </a:r>
            <a:r>
              <a:rPr lang="en-GB" dirty="0" err="1">
                <a:solidFill>
                  <a:schemeClr val="lt1"/>
                </a:solidFill>
              </a:rPr>
              <a:t>Rembg</a:t>
            </a:r>
            <a:r>
              <a:rPr lang="en-US" altLang="zh-CN" dirty="0">
                <a:solidFill>
                  <a:schemeClr val="lt1"/>
                </a:solidFill>
              </a:rPr>
              <a:t>-Tool</a:t>
            </a:r>
            <a:endParaRPr dirty="0">
              <a:solidFill>
                <a:schemeClr val="lt1"/>
              </a:solidFill>
            </a:endParaRPr>
          </a:p>
        </p:txBody>
      </p:sp>
      <p:cxnSp>
        <p:nvCxnSpPr>
          <p:cNvPr id="836" name="Google Shape;836;p68">
            <a:extLst>
              <a:ext uri="{FF2B5EF4-FFF2-40B4-BE49-F238E27FC236}">
                <a16:creationId xmlns:a16="http://schemas.microsoft.com/office/drawing/2014/main" id="{DD07E090-21DD-C0D7-F0B4-93E5C9AD4018}"/>
              </a:ext>
            </a:extLst>
          </p:cNvPr>
          <p:cNvCxnSpPr>
            <a:cxnSpLocks/>
            <a:stCxn id="833" idx="3"/>
            <a:endCxn id="834" idx="1"/>
          </p:cNvCxnSpPr>
          <p:nvPr/>
        </p:nvCxnSpPr>
        <p:spPr>
          <a:xfrm>
            <a:off x="2672468" y="2570672"/>
            <a:ext cx="462514" cy="0"/>
          </a:xfrm>
          <a:prstGeom prst="straightConnector1">
            <a:avLst/>
          </a:prstGeom>
          <a:noFill/>
          <a:ln w="9525" cap="flat" cmpd="sng">
            <a:solidFill>
              <a:schemeClr val="dk2"/>
            </a:solidFill>
            <a:prstDash val="solid"/>
            <a:round/>
            <a:headEnd type="none" w="med" len="med"/>
            <a:tailEnd type="triangle" w="med" len="med"/>
          </a:ln>
        </p:spPr>
      </p:cxnSp>
      <p:sp>
        <p:nvSpPr>
          <p:cNvPr id="15" name="Google Shape;218;p29">
            <a:extLst>
              <a:ext uri="{FF2B5EF4-FFF2-40B4-BE49-F238E27FC236}">
                <a16:creationId xmlns:a16="http://schemas.microsoft.com/office/drawing/2014/main" id="{4CAD0EB4-E6A6-4B8A-5FDB-D64C59A6E5C5}"/>
              </a:ext>
            </a:extLst>
          </p:cNvPr>
          <p:cNvSpPr/>
          <p:nvPr/>
        </p:nvSpPr>
        <p:spPr>
          <a:xfrm>
            <a:off x="5508967" y="1477803"/>
            <a:ext cx="21843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lt1"/>
                </a:solidFill>
              </a:rPr>
              <a:t>Multiview Generation</a:t>
            </a:r>
            <a:r>
              <a:rPr lang="zh-CN" altLang="en-US" sz="1600" dirty="0">
                <a:solidFill>
                  <a:schemeClr val="lt1"/>
                </a:solidFill>
              </a:rPr>
              <a:t> </a:t>
            </a:r>
            <a:r>
              <a:rPr lang="en-US" altLang="zh-CN" sz="1600" dirty="0">
                <a:solidFill>
                  <a:schemeClr val="lt1"/>
                </a:solidFill>
              </a:rPr>
              <a:t>+</a:t>
            </a:r>
            <a:r>
              <a:rPr lang="zh-CN" altLang="en-US" sz="1600" dirty="0">
                <a:solidFill>
                  <a:schemeClr val="lt1"/>
                </a:solidFill>
              </a:rPr>
              <a:t> </a:t>
            </a:r>
            <a:r>
              <a:rPr lang="en-US" altLang="zh-CN" sz="1600" dirty="0">
                <a:solidFill>
                  <a:schemeClr val="lt1"/>
                </a:solidFill>
              </a:rPr>
              <a:t>Mesh</a:t>
            </a:r>
            <a:r>
              <a:rPr lang="zh-CN" altLang="en-US" sz="1600" dirty="0">
                <a:solidFill>
                  <a:schemeClr val="lt1"/>
                </a:solidFill>
              </a:rPr>
              <a:t> </a:t>
            </a:r>
            <a:r>
              <a:rPr lang="en-US" altLang="zh-CN" sz="1600" dirty="0">
                <a:solidFill>
                  <a:schemeClr val="lt1"/>
                </a:solidFill>
              </a:rPr>
              <a:t>Generation</a:t>
            </a:r>
            <a:endParaRPr sz="1600" dirty="0">
              <a:solidFill>
                <a:schemeClr val="lt1"/>
              </a:solidFill>
            </a:endParaRPr>
          </a:p>
        </p:txBody>
      </p:sp>
      <p:sp>
        <p:nvSpPr>
          <p:cNvPr id="16" name="Google Shape;219;p29">
            <a:extLst>
              <a:ext uri="{FF2B5EF4-FFF2-40B4-BE49-F238E27FC236}">
                <a16:creationId xmlns:a16="http://schemas.microsoft.com/office/drawing/2014/main" id="{12837EBB-36C1-CA00-C4A6-D3ACD7B03BC1}"/>
              </a:ext>
            </a:extLst>
          </p:cNvPr>
          <p:cNvSpPr/>
          <p:nvPr/>
        </p:nvSpPr>
        <p:spPr>
          <a:xfrm>
            <a:off x="5508967" y="2772978"/>
            <a:ext cx="21843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solidFill>
                  <a:schemeClr val="lt1"/>
                </a:solidFill>
              </a:rPr>
              <a:t>SingleImage</a:t>
            </a:r>
            <a:r>
              <a:rPr lang="en-US" altLang="zh-CN" dirty="0">
                <a:solidFill>
                  <a:schemeClr val="lt1"/>
                </a:solidFill>
              </a:rPr>
              <a:t>-to-Mesh</a:t>
            </a:r>
            <a:r>
              <a:rPr lang="zh-CN" altLang="en-US" dirty="0">
                <a:solidFill>
                  <a:schemeClr val="lt1"/>
                </a:solidFill>
              </a:rPr>
              <a:t> </a:t>
            </a:r>
            <a:r>
              <a:rPr lang="en-US" altLang="zh-CN" dirty="0">
                <a:solidFill>
                  <a:schemeClr val="lt1"/>
                </a:solidFill>
              </a:rPr>
              <a:t>Generation</a:t>
            </a:r>
            <a:r>
              <a:rPr lang="zh-CN" altLang="en-US" dirty="0">
                <a:solidFill>
                  <a:schemeClr val="lt1"/>
                </a:solidFill>
              </a:rPr>
              <a:t> </a:t>
            </a:r>
            <a:r>
              <a:rPr lang="en-US" altLang="zh-CN" dirty="0">
                <a:solidFill>
                  <a:schemeClr val="lt1"/>
                </a:solidFill>
              </a:rPr>
              <a:t>(End-to-End)</a:t>
            </a:r>
            <a:endParaRPr dirty="0">
              <a:solidFill>
                <a:schemeClr val="lt1"/>
              </a:solidFill>
            </a:endParaRPr>
          </a:p>
        </p:txBody>
      </p:sp>
      <p:cxnSp>
        <p:nvCxnSpPr>
          <p:cNvPr id="17" name="Google Shape;222;p29">
            <a:extLst>
              <a:ext uri="{FF2B5EF4-FFF2-40B4-BE49-F238E27FC236}">
                <a16:creationId xmlns:a16="http://schemas.microsoft.com/office/drawing/2014/main" id="{DFFB05F2-543C-A945-BE21-52EBD3060899}"/>
              </a:ext>
            </a:extLst>
          </p:cNvPr>
          <p:cNvCxnSpPr>
            <a:cxnSpLocks/>
            <a:stCxn id="834" idx="3"/>
            <a:endCxn id="15" idx="1"/>
          </p:cNvCxnSpPr>
          <p:nvPr/>
        </p:nvCxnSpPr>
        <p:spPr>
          <a:xfrm flipV="1">
            <a:off x="4925682" y="1880403"/>
            <a:ext cx="583285" cy="690269"/>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8" name="Google Shape;223;p29">
            <a:extLst>
              <a:ext uri="{FF2B5EF4-FFF2-40B4-BE49-F238E27FC236}">
                <a16:creationId xmlns:a16="http://schemas.microsoft.com/office/drawing/2014/main" id="{F5DA4328-B34B-2E4E-C57A-1CE2F0994B6F}"/>
              </a:ext>
            </a:extLst>
          </p:cNvPr>
          <p:cNvCxnSpPr>
            <a:cxnSpLocks/>
            <a:stCxn id="834" idx="3"/>
            <a:endCxn id="16" idx="1"/>
          </p:cNvCxnSpPr>
          <p:nvPr/>
        </p:nvCxnSpPr>
        <p:spPr>
          <a:xfrm>
            <a:off x="4925682" y="2570672"/>
            <a:ext cx="583285" cy="604906"/>
          </a:xfrm>
          <a:prstGeom prst="curvedConnector3">
            <a:avLst>
              <a:gd name="adj1" fmla="val 50000"/>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194703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0"/>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dirty="0">
                <a:solidFill>
                  <a:schemeClr val="lt2"/>
                </a:solidFill>
              </a:rPr>
              <a:t>Segmentation Methods</a:t>
            </a:r>
            <a:endParaRPr sz="1600" dirty="0">
              <a:solidFill>
                <a:schemeClr val="accent1"/>
              </a:solidFill>
              <a:latin typeface="Arial"/>
              <a:ea typeface="Arial"/>
              <a:cs typeface="Arial"/>
              <a:sym typeface="Arial"/>
            </a:endParaRPr>
          </a:p>
        </p:txBody>
      </p:sp>
      <p:sp>
        <p:nvSpPr>
          <p:cNvPr id="359" name="Google Shape;359;p40"/>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22</a:t>
            </a:fld>
            <a:endParaRPr>
              <a:latin typeface="Arial"/>
              <a:ea typeface="Arial"/>
              <a:cs typeface="Arial"/>
              <a:sym typeface="Arial"/>
            </a:endParaRPr>
          </a:p>
        </p:txBody>
      </p:sp>
      <p:sp>
        <p:nvSpPr>
          <p:cNvPr id="360" name="Google Shape;360;p40"/>
          <p:cNvSpPr txBox="1">
            <a:spLocks noGrp="1"/>
          </p:cNvSpPr>
          <p:nvPr>
            <p:ph type="body" idx="1"/>
          </p:nvPr>
        </p:nvSpPr>
        <p:spPr>
          <a:xfrm>
            <a:off x="318024" y="1032450"/>
            <a:ext cx="7672800" cy="2757600"/>
          </a:xfrm>
          <a:prstGeom prst="rect">
            <a:avLst/>
          </a:prstGeom>
          <a:noFill/>
          <a:ln>
            <a:noFill/>
          </a:ln>
        </p:spPr>
        <p:txBody>
          <a:bodyPr spcFirstLastPara="1" wrap="square" lIns="0" tIns="0" rIns="0" bIns="0" anchor="t" anchorCtr="0">
            <a:noAutofit/>
          </a:bodyPr>
          <a:lstStyle/>
          <a:p>
            <a:pPr marL="0" lvl="0" indent="0" algn="l" rtl="0">
              <a:lnSpc>
                <a:spcPct val="114000"/>
              </a:lnSpc>
              <a:spcBef>
                <a:spcPts val="0"/>
              </a:spcBef>
              <a:spcAft>
                <a:spcPts val="0"/>
              </a:spcAft>
              <a:buNone/>
            </a:pPr>
            <a:r>
              <a:rPr lang="en-GB" sz="1600" b="1"/>
              <a:t>Grounded-Sam-2: Grounding DINO + SAM2 (Pipeline)</a:t>
            </a:r>
            <a:endParaRPr sz="1600" b="1"/>
          </a:p>
          <a:p>
            <a:pPr marL="400050" lvl="0" indent="-158750" algn="l" rtl="0">
              <a:lnSpc>
                <a:spcPct val="114000"/>
              </a:lnSpc>
              <a:spcBef>
                <a:spcPts val="0"/>
              </a:spcBef>
              <a:spcAft>
                <a:spcPts val="0"/>
              </a:spcAft>
              <a:buSzPts val="1200"/>
              <a:buChar char="•"/>
            </a:pPr>
            <a:r>
              <a:rPr lang="en-GB" sz="1200"/>
              <a:t>We need </a:t>
            </a:r>
            <a:r>
              <a:rPr lang="en-GB" sz="1200" b="1"/>
              <a:t>unique description</a:t>
            </a:r>
            <a:r>
              <a:rPr lang="en-GB" sz="1200"/>
              <a:t> for this target in a scene. </a:t>
            </a:r>
            <a:endParaRPr sz="1200"/>
          </a:p>
          <a:p>
            <a:pPr marL="400050" lvl="0" indent="-158750" algn="l" rtl="0">
              <a:lnSpc>
                <a:spcPct val="114000"/>
              </a:lnSpc>
              <a:spcBef>
                <a:spcPts val="0"/>
              </a:spcBef>
              <a:spcAft>
                <a:spcPts val="0"/>
              </a:spcAft>
              <a:buSzPts val="1200"/>
              <a:buChar char="•"/>
            </a:pPr>
            <a:r>
              <a:rPr lang="en-GB" sz="1200"/>
              <a:t>We </a:t>
            </a:r>
            <a:r>
              <a:rPr lang="en-GB" sz="1200" b="1"/>
              <a:t>cannot use overly specific names</a:t>
            </a:r>
            <a:r>
              <a:rPr lang="en-GB" sz="1200"/>
              <a:t>. It would </a:t>
            </a:r>
            <a:r>
              <a:rPr lang="en-GB" sz="1200" b="1"/>
              <a:t>confuse Grounded-Sam-2’s segmentation</a:t>
            </a:r>
            <a:r>
              <a:rPr lang="en-GB" sz="1200"/>
              <a:t>.</a:t>
            </a:r>
            <a:endParaRPr sz="1200"/>
          </a:p>
          <a:p>
            <a:pPr marL="228600" lvl="0" indent="0" algn="l" rtl="0">
              <a:lnSpc>
                <a:spcPct val="114000"/>
              </a:lnSpc>
              <a:spcBef>
                <a:spcPts val="0"/>
              </a:spcBef>
              <a:spcAft>
                <a:spcPts val="0"/>
              </a:spcAft>
              <a:buClr>
                <a:schemeClr val="dk1"/>
              </a:buClr>
              <a:buSzPts val="1400"/>
              <a:buNone/>
            </a:pPr>
            <a:endParaRPr sz="1200">
              <a:solidFill>
                <a:schemeClr val="dk1"/>
              </a:solidFill>
              <a:latin typeface="Arial"/>
              <a:ea typeface="Arial"/>
              <a:cs typeface="Arial"/>
              <a:sym typeface="Arial"/>
            </a:endParaRPr>
          </a:p>
        </p:txBody>
      </p:sp>
      <p:pic>
        <p:nvPicPr>
          <p:cNvPr id="361" name="Google Shape;361;p40"/>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362" name="Google Shape;362;p40"/>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363" name="Google Shape;363;p40"/>
          <p:cNvPicPr preferRelativeResize="0"/>
          <p:nvPr/>
        </p:nvPicPr>
        <p:blipFill>
          <a:blip r:embed="rId4">
            <a:alphaModFix/>
          </a:blip>
          <a:stretch>
            <a:fillRect/>
          </a:stretch>
        </p:blipFill>
        <p:spPr>
          <a:xfrm>
            <a:off x="4479275" y="1772475"/>
            <a:ext cx="3511551" cy="2602500"/>
          </a:xfrm>
          <a:prstGeom prst="rect">
            <a:avLst/>
          </a:prstGeom>
          <a:noFill/>
          <a:ln>
            <a:noFill/>
          </a:ln>
        </p:spPr>
      </p:pic>
      <p:sp>
        <p:nvSpPr>
          <p:cNvPr id="364" name="Google Shape;364;p4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5" name="Google Shape;365;p40"/>
          <p:cNvSpPr txBox="1"/>
          <p:nvPr/>
        </p:nvSpPr>
        <p:spPr>
          <a:xfrm>
            <a:off x="318025" y="4505750"/>
            <a:ext cx="6670500" cy="48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solidFill>
                  <a:schemeClr val="dk1"/>
                </a:solidFill>
              </a:rPr>
              <a:t>Ren, T., Liu, S., Zeng, A., Lin, J., Li, K., Cao, H., ... &amp; Zhang, L. (2024). Grounded sam: Assembling open-world models for diverse visual tasks. arXiv preprint arXiv:2401.14159.</a:t>
            </a:r>
            <a:endParaRPr sz="600">
              <a:solidFill>
                <a:schemeClr val="dk1"/>
              </a:solidFill>
            </a:endParaRPr>
          </a:p>
          <a:p>
            <a:pPr marL="0" lvl="0" indent="0" algn="l" rtl="0">
              <a:spcBef>
                <a:spcPts val="100"/>
              </a:spcBef>
              <a:spcAft>
                <a:spcPts val="0"/>
              </a:spcAft>
              <a:buNone/>
            </a:pPr>
            <a:r>
              <a:rPr lang="en-GB" sz="600">
                <a:solidFill>
                  <a:schemeClr val="dk1"/>
                </a:solidFill>
              </a:rPr>
              <a:t>Ren, T., Jiang, Q., Liu, S., Zeng, Z., Liu, W., Gao, H., ... &amp; Zhang, L. (2024). Grounding dino 1.5: Advance the" edge" of open-set object detection. arXiv preprint arXiv:2405.10300.</a:t>
            </a:r>
            <a:endParaRPr sz="600">
              <a:solidFill>
                <a:schemeClr val="dk1"/>
              </a:solidFill>
            </a:endParaRPr>
          </a:p>
          <a:p>
            <a:pPr marL="0" lvl="0" indent="0" algn="l" rtl="0">
              <a:spcBef>
                <a:spcPts val="100"/>
              </a:spcBef>
              <a:spcAft>
                <a:spcPts val="100"/>
              </a:spcAft>
              <a:buNone/>
            </a:pPr>
            <a:r>
              <a:rPr lang="en-GB" sz="600">
                <a:solidFill>
                  <a:schemeClr val="dk1"/>
                </a:solidFill>
              </a:rPr>
              <a:t>Ravi, N., Gabeur, V., Hu, Y. T., Hu, R., Ryali, C., Ma, T., ... &amp; Feichtenhofer, C. (2024). Sam 2: Segment anything in images and videos. arXiv preprint arXiv:2408.00714.</a:t>
            </a:r>
            <a:endParaRPr sz="600">
              <a:solidFill>
                <a:schemeClr val="dk1"/>
              </a:solidFill>
            </a:endParaRPr>
          </a:p>
        </p:txBody>
      </p:sp>
      <p:sp>
        <p:nvSpPr>
          <p:cNvPr id="366" name="Google Shape;366;p40"/>
          <p:cNvSpPr txBox="1"/>
          <p:nvPr/>
        </p:nvSpPr>
        <p:spPr>
          <a:xfrm>
            <a:off x="1535375" y="4308300"/>
            <a:ext cx="2725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Original Scene Input</a:t>
            </a:r>
            <a:endParaRPr sz="1000" i="1">
              <a:solidFill>
                <a:schemeClr val="dk1"/>
              </a:solidFill>
            </a:endParaRPr>
          </a:p>
        </p:txBody>
      </p:sp>
      <p:sp>
        <p:nvSpPr>
          <p:cNvPr id="367" name="Google Shape;367;p40"/>
          <p:cNvSpPr txBox="1"/>
          <p:nvPr/>
        </p:nvSpPr>
        <p:spPr>
          <a:xfrm>
            <a:off x="4877250" y="43083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Selection Result from Grounded-Sam-2</a:t>
            </a:r>
            <a:endParaRPr sz="1000" i="1">
              <a:solidFill>
                <a:schemeClr val="dk1"/>
              </a:solidFill>
            </a:endParaRPr>
          </a:p>
        </p:txBody>
      </p:sp>
      <p:pic>
        <p:nvPicPr>
          <p:cNvPr id="368" name="Google Shape;368;p40"/>
          <p:cNvPicPr preferRelativeResize="0"/>
          <p:nvPr/>
        </p:nvPicPr>
        <p:blipFill>
          <a:blip r:embed="rId5">
            <a:alphaModFix/>
          </a:blip>
          <a:stretch>
            <a:fillRect/>
          </a:stretch>
        </p:blipFill>
        <p:spPr>
          <a:xfrm>
            <a:off x="770725" y="1772475"/>
            <a:ext cx="3347817" cy="260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400"/>
              <a:buFont typeface="Arial"/>
              <a:buNone/>
            </a:pPr>
            <a:r>
              <a:rPr lang="en-GB" b="1">
                <a:solidFill>
                  <a:schemeClr val="lt2"/>
                </a:solidFill>
              </a:rPr>
              <a:t>Preprocess methods</a:t>
            </a:r>
            <a:endParaRPr sz="1600">
              <a:solidFill>
                <a:schemeClr val="accent1"/>
              </a:solidFill>
              <a:latin typeface="Arial"/>
              <a:ea typeface="Arial"/>
              <a:cs typeface="Arial"/>
              <a:sym typeface="Arial"/>
            </a:endParaRPr>
          </a:p>
        </p:txBody>
      </p:sp>
      <p:sp>
        <p:nvSpPr>
          <p:cNvPr id="374" name="Google Shape;374;p4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23</a:t>
            </a:fld>
            <a:endParaRPr>
              <a:latin typeface="Arial"/>
              <a:ea typeface="Arial"/>
              <a:cs typeface="Arial"/>
              <a:sym typeface="Arial"/>
            </a:endParaRPr>
          </a:p>
        </p:txBody>
      </p:sp>
      <p:pic>
        <p:nvPicPr>
          <p:cNvPr id="375" name="Google Shape;375;p41"/>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376" name="Google Shape;376;p41"/>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377" name="Google Shape;377;p41"/>
          <p:cNvSpPr txBox="1"/>
          <p:nvPr/>
        </p:nvSpPr>
        <p:spPr>
          <a:xfrm>
            <a:off x="276050" y="2863825"/>
            <a:ext cx="292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595959"/>
                </a:solidFill>
              </a:rPr>
              <a:t>0</a:t>
            </a:r>
            <a:endParaRPr sz="1200">
              <a:solidFill>
                <a:srgbClr val="595959"/>
              </a:solidFill>
            </a:endParaRPr>
          </a:p>
        </p:txBody>
      </p:sp>
      <p:sp>
        <p:nvSpPr>
          <p:cNvPr id="378" name="Google Shape;378;p41"/>
          <p:cNvSpPr txBox="1"/>
          <p:nvPr/>
        </p:nvSpPr>
        <p:spPr>
          <a:xfrm>
            <a:off x="2029407" y="2831349"/>
            <a:ext cx="359100" cy="353100"/>
          </a:xfrm>
          <a:prstGeom prst="rect">
            <a:avLst/>
          </a:prstGeom>
          <a:noFill/>
          <a:ln>
            <a:noFill/>
          </a:ln>
        </p:spPr>
        <p:txBody>
          <a:bodyPr spcFirstLastPara="1" wrap="square" lIns="87375" tIns="87375" rIns="87375" bIns="87375" anchor="t" anchorCtr="0">
            <a:spAutoFit/>
          </a:bodyPr>
          <a:lstStyle/>
          <a:p>
            <a:pPr marL="0" lvl="0" indent="0" algn="l" rtl="0">
              <a:spcBef>
                <a:spcPts val="0"/>
              </a:spcBef>
              <a:spcAft>
                <a:spcPts val="0"/>
              </a:spcAft>
              <a:buNone/>
            </a:pPr>
            <a:r>
              <a:rPr lang="en-GB" sz="1146">
                <a:solidFill>
                  <a:srgbClr val="595959"/>
                </a:solidFill>
              </a:rPr>
              <a:t>10</a:t>
            </a:r>
            <a:endParaRPr sz="1146">
              <a:solidFill>
                <a:srgbClr val="595959"/>
              </a:solidFill>
            </a:endParaRPr>
          </a:p>
        </p:txBody>
      </p:sp>
      <p:sp>
        <p:nvSpPr>
          <p:cNvPr id="379" name="Google Shape;379;p41"/>
          <p:cNvSpPr txBox="1"/>
          <p:nvPr/>
        </p:nvSpPr>
        <p:spPr>
          <a:xfrm>
            <a:off x="3690314" y="2831338"/>
            <a:ext cx="359100" cy="353100"/>
          </a:xfrm>
          <a:prstGeom prst="rect">
            <a:avLst/>
          </a:prstGeom>
          <a:noFill/>
          <a:ln>
            <a:noFill/>
          </a:ln>
        </p:spPr>
        <p:txBody>
          <a:bodyPr spcFirstLastPara="1" wrap="square" lIns="87375" tIns="87375" rIns="87375" bIns="87375" anchor="t" anchorCtr="0">
            <a:spAutoFit/>
          </a:bodyPr>
          <a:lstStyle/>
          <a:p>
            <a:pPr marL="0" lvl="0" indent="0" algn="l" rtl="0">
              <a:spcBef>
                <a:spcPts val="0"/>
              </a:spcBef>
              <a:spcAft>
                <a:spcPts val="0"/>
              </a:spcAft>
              <a:buNone/>
            </a:pPr>
            <a:r>
              <a:rPr lang="en-GB" sz="1146">
                <a:solidFill>
                  <a:srgbClr val="595959"/>
                </a:solidFill>
              </a:rPr>
              <a:t>20</a:t>
            </a:r>
            <a:endParaRPr sz="1146">
              <a:solidFill>
                <a:srgbClr val="595959"/>
              </a:solidFill>
            </a:endParaRPr>
          </a:p>
        </p:txBody>
      </p:sp>
      <p:sp>
        <p:nvSpPr>
          <p:cNvPr id="380" name="Google Shape;380;p41"/>
          <p:cNvSpPr txBox="1"/>
          <p:nvPr/>
        </p:nvSpPr>
        <p:spPr>
          <a:xfrm>
            <a:off x="5351244" y="2831349"/>
            <a:ext cx="359100" cy="353100"/>
          </a:xfrm>
          <a:prstGeom prst="rect">
            <a:avLst/>
          </a:prstGeom>
          <a:noFill/>
          <a:ln>
            <a:noFill/>
          </a:ln>
        </p:spPr>
        <p:txBody>
          <a:bodyPr spcFirstLastPara="1" wrap="square" lIns="87375" tIns="87375" rIns="87375" bIns="87375" anchor="t" anchorCtr="0">
            <a:spAutoFit/>
          </a:bodyPr>
          <a:lstStyle/>
          <a:p>
            <a:pPr marL="0" lvl="0" indent="0" algn="l" rtl="0">
              <a:spcBef>
                <a:spcPts val="0"/>
              </a:spcBef>
              <a:spcAft>
                <a:spcPts val="0"/>
              </a:spcAft>
              <a:buNone/>
            </a:pPr>
            <a:r>
              <a:rPr lang="en-GB" sz="1146">
                <a:solidFill>
                  <a:srgbClr val="595959"/>
                </a:solidFill>
              </a:rPr>
              <a:t>30</a:t>
            </a:r>
            <a:endParaRPr sz="1146">
              <a:solidFill>
                <a:srgbClr val="595959"/>
              </a:solidFill>
            </a:endParaRPr>
          </a:p>
        </p:txBody>
      </p:sp>
      <p:sp>
        <p:nvSpPr>
          <p:cNvPr id="381" name="Google Shape;381;p41"/>
          <p:cNvSpPr txBox="1"/>
          <p:nvPr/>
        </p:nvSpPr>
        <p:spPr>
          <a:xfrm>
            <a:off x="7075048" y="2831349"/>
            <a:ext cx="359100" cy="353100"/>
          </a:xfrm>
          <a:prstGeom prst="rect">
            <a:avLst/>
          </a:prstGeom>
          <a:noFill/>
          <a:ln>
            <a:noFill/>
          </a:ln>
        </p:spPr>
        <p:txBody>
          <a:bodyPr spcFirstLastPara="1" wrap="square" lIns="87375" tIns="87375" rIns="87375" bIns="87375" anchor="t" anchorCtr="0">
            <a:spAutoFit/>
          </a:bodyPr>
          <a:lstStyle/>
          <a:p>
            <a:pPr marL="0" lvl="0" indent="0" algn="l" rtl="0">
              <a:spcBef>
                <a:spcPts val="0"/>
              </a:spcBef>
              <a:spcAft>
                <a:spcPts val="0"/>
              </a:spcAft>
              <a:buNone/>
            </a:pPr>
            <a:r>
              <a:rPr lang="en-GB" sz="1146">
                <a:solidFill>
                  <a:srgbClr val="595959"/>
                </a:solidFill>
              </a:rPr>
              <a:t>40</a:t>
            </a:r>
            <a:endParaRPr sz="1146">
              <a:solidFill>
                <a:srgbClr val="595959"/>
              </a:solidFill>
            </a:endParaRPr>
          </a:p>
        </p:txBody>
      </p:sp>
      <p:sp>
        <p:nvSpPr>
          <p:cNvPr id="382" name="Google Shape;382;p41"/>
          <p:cNvSpPr txBox="1"/>
          <p:nvPr/>
        </p:nvSpPr>
        <p:spPr>
          <a:xfrm>
            <a:off x="234200" y="4143318"/>
            <a:ext cx="359100" cy="352800"/>
          </a:xfrm>
          <a:prstGeom prst="rect">
            <a:avLst/>
          </a:prstGeom>
          <a:noFill/>
          <a:ln>
            <a:noFill/>
          </a:ln>
        </p:spPr>
        <p:txBody>
          <a:bodyPr spcFirstLastPara="1" wrap="square" lIns="87325" tIns="87325" rIns="87325" bIns="87325" anchor="t" anchorCtr="0">
            <a:spAutoFit/>
          </a:bodyPr>
          <a:lstStyle/>
          <a:p>
            <a:pPr marL="0" lvl="0" indent="0" algn="l" rtl="0">
              <a:spcBef>
                <a:spcPts val="0"/>
              </a:spcBef>
              <a:spcAft>
                <a:spcPts val="0"/>
              </a:spcAft>
              <a:buNone/>
            </a:pPr>
            <a:r>
              <a:rPr lang="en-GB" sz="1146">
                <a:solidFill>
                  <a:srgbClr val="595959"/>
                </a:solidFill>
              </a:rPr>
              <a:t>50</a:t>
            </a:r>
            <a:endParaRPr sz="1146">
              <a:solidFill>
                <a:srgbClr val="595959"/>
              </a:solidFill>
            </a:endParaRPr>
          </a:p>
        </p:txBody>
      </p:sp>
      <p:sp>
        <p:nvSpPr>
          <p:cNvPr id="383" name="Google Shape;383;p41"/>
          <p:cNvSpPr txBox="1"/>
          <p:nvPr/>
        </p:nvSpPr>
        <p:spPr>
          <a:xfrm>
            <a:off x="2007501" y="4143318"/>
            <a:ext cx="359100" cy="352800"/>
          </a:xfrm>
          <a:prstGeom prst="rect">
            <a:avLst/>
          </a:prstGeom>
          <a:noFill/>
          <a:ln>
            <a:noFill/>
          </a:ln>
        </p:spPr>
        <p:txBody>
          <a:bodyPr spcFirstLastPara="1" wrap="square" lIns="87325" tIns="87325" rIns="87325" bIns="87325" anchor="t" anchorCtr="0">
            <a:spAutoFit/>
          </a:bodyPr>
          <a:lstStyle/>
          <a:p>
            <a:pPr marL="0" lvl="0" indent="0" algn="l" rtl="0">
              <a:spcBef>
                <a:spcPts val="0"/>
              </a:spcBef>
              <a:spcAft>
                <a:spcPts val="0"/>
              </a:spcAft>
              <a:buNone/>
            </a:pPr>
            <a:r>
              <a:rPr lang="en-GB" sz="1146">
                <a:solidFill>
                  <a:srgbClr val="595959"/>
                </a:solidFill>
              </a:rPr>
              <a:t>60</a:t>
            </a:r>
            <a:endParaRPr sz="1146">
              <a:solidFill>
                <a:srgbClr val="595959"/>
              </a:solidFill>
            </a:endParaRPr>
          </a:p>
        </p:txBody>
      </p:sp>
      <p:sp>
        <p:nvSpPr>
          <p:cNvPr id="384" name="Google Shape;384;p41"/>
          <p:cNvSpPr txBox="1"/>
          <p:nvPr/>
        </p:nvSpPr>
        <p:spPr>
          <a:xfrm>
            <a:off x="3659698" y="4143318"/>
            <a:ext cx="359100" cy="352800"/>
          </a:xfrm>
          <a:prstGeom prst="rect">
            <a:avLst/>
          </a:prstGeom>
          <a:noFill/>
          <a:ln>
            <a:noFill/>
          </a:ln>
        </p:spPr>
        <p:txBody>
          <a:bodyPr spcFirstLastPara="1" wrap="square" lIns="87325" tIns="87325" rIns="87325" bIns="87325" anchor="t" anchorCtr="0">
            <a:spAutoFit/>
          </a:bodyPr>
          <a:lstStyle/>
          <a:p>
            <a:pPr marL="0" lvl="0" indent="0" algn="l" rtl="0">
              <a:spcBef>
                <a:spcPts val="0"/>
              </a:spcBef>
              <a:spcAft>
                <a:spcPts val="0"/>
              </a:spcAft>
              <a:buNone/>
            </a:pPr>
            <a:r>
              <a:rPr lang="en-GB" sz="1146">
                <a:solidFill>
                  <a:srgbClr val="595959"/>
                </a:solidFill>
              </a:rPr>
              <a:t>70</a:t>
            </a:r>
            <a:endParaRPr sz="1146">
              <a:solidFill>
                <a:srgbClr val="595959"/>
              </a:solidFill>
            </a:endParaRPr>
          </a:p>
        </p:txBody>
      </p:sp>
      <p:sp>
        <p:nvSpPr>
          <p:cNvPr id="385" name="Google Shape;385;p41"/>
          <p:cNvSpPr txBox="1"/>
          <p:nvPr/>
        </p:nvSpPr>
        <p:spPr>
          <a:xfrm>
            <a:off x="5380823" y="4143318"/>
            <a:ext cx="359100" cy="352800"/>
          </a:xfrm>
          <a:prstGeom prst="rect">
            <a:avLst/>
          </a:prstGeom>
          <a:noFill/>
          <a:ln>
            <a:noFill/>
          </a:ln>
        </p:spPr>
        <p:txBody>
          <a:bodyPr spcFirstLastPara="1" wrap="square" lIns="87325" tIns="87325" rIns="87325" bIns="87325" anchor="t" anchorCtr="0">
            <a:spAutoFit/>
          </a:bodyPr>
          <a:lstStyle/>
          <a:p>
            <a:pPr marL="0" lvl="0" indent="0" algn="l" rtl="0">
              <a:spcBef>
                <a:spcPts val="0"/>
              </a:spcBef>
              <a:spcAft>
                <a:spcPts val="0"/>
              </a:spcAft>
              <a:buNone/>
            </a:pPr>
            <a:r>
              <a:rPr lang="en-GB" sz="1146">
                <a:solidFill>
                  <a:srgbClr val="595959"/>
                </a:solidFill>
              </a:rPr>
              <a:t>80</a:t>
            </a:r>
            <a:endParaRPr sz="1146">
              <a:solidFill>
                <a:srgbClr val="595959"/>
              </a:solidFill>
            </a:endParaRPr>
          </a:p>
        </p:txBody>
      </p:sp>
      <p:sp>
        <p:nvSpPr>
          <p:cNvPr id="386" name="Google Shape;386;p41"/>
          <p:cNvSpPr txBox="1"/>
          <p:nvPr/>
        </p:nvSpPr>
        <p:spPr>
          <a:xfrm>
            <a:off x="7101936" y="4143318"/>
            <a:ext cx="359100" cy="352800"/>
          </a:xfrm>
          <a:prstGeom prst="rect">
            <a:avLst/>
          </a:prstGeom>
          <a:noFill/>
          <a:ln>
            <a:noFill/>
          </a:ln>
        </p:spPr>
        <p:txBody>
          <a:bodyPr spcFirstLastPara="1" wrap="square" lIns="87325" tIns="87325" rIns="87325" bIns="87325" anchor="t" anchorCtr="0">
            <a:spAutoFit/>
          </a:bodyPr>
          <a:lstStyle/>
          <a:p>
            <a:pPr marL="0" lvl="0" indent="0" algn="l" rtl="0">
              <a:spcBef>
                <a:spcPts val="0"/>
              </a:spcBef>
              <a:spcAft>
                <a:spcPts val="0"/>
              </a:spcAft>
              <a:buNone/>
            </a:pPr>
            <a:r>
              <a:rPr lang="en-GB" sz="1146">
                <a:solidFill>
                  <a:srgbClr val="595959"/>
                </a:solidFill>
              </a:rPr>
              <a:t>90</a:t>
            </a:r>
            <a:endParaRPr sz="1146">
              <a:solidFill>
                <a:srgbClr val="595959"/>
              </a:solidFill>
            </a:endParaRPr>
          </a:p>
        </p:txBody>
      </p:sp>
      <p:pic>
        <p:nvPicPr>
          <p:cNvPr id="387" name="Google Shape;387;p41" title="000000_scene2_cup_bbox.gif"/>
          <p:cNvPicPr preferRelativeResize="0"/>
          <p:nvPr/>
        </p:nvPicPr>
        <p:blipFill>
          <a:blip r:embed="rId4">
            <a:alphaModFix/>
          </a:blip>
          <a:stretch>
            <a:fillRect/>
          </a:stretch>
        </p:blipFill>
        <p:spPr>
          <a:xfrm>
            <a:off x="706450" y="2148619"/>
            <a:ext cx="1281383" cy="1281382"/>
          </a:xfrm>
          <a:prstGeom prst="rect">
            <a:avLst/>
          </a:prstGeom>
          <a:noFill/>
          <a:ln>
            <a:noFill/>
          </a:ln>
        </p:spPr>
      </p:pic>
      <p:pic>
        <p:nvPicPr>
          <p:cNvPr id="388" name="Google Shape;388;p41" title="000000_scene2_cup_focus1.gif"/>
          <p:cNvPicPr preferRelativeResize="0"/>
          <p:nvPr/>
        </p:nvPicPr>
        <p:blipFill>
          <a:blip r:embed="rId5">
            <a:alphaModFix/>
          </a:blip>
          <a:stretch>
            <a:fillRect/>
          </a:stretch>
        </p:blipFill>
        <p:spPr>
          <a:xfrm>
            <a:off x="2388669" y="2148153"/>
            <a:ext cx="1246499" cy="1246499"/>
          </a:xfrm>
          <a:prstGeom prst="rect">
            <a:avLst/>
          </a:prstGeom>
          <a:noFill/>
          <a:ln>
            <a:noFill/>
          </a:ln>
        </p:spPr>
      </p:pic>
      <p:pic>
        <p:nvPicPr>
          <p:cNvPr id="389" name="Google Shape;389;p41" title="000000_scene2_cup_focus2.gif"/>
          <p:cNvPicPr preferRelativeResize="0"/>
          <p:nvPr/>
        </p:nvPicPr>
        <p:blipFill>
          <a:blip r:embed="rId6">
            <a:alphaModFix/>
          </a:blip>
          <a:stretch>
            <a:fillRect/>
          </a:stretch>
        </p:blipFill>
        <p:spPr>
          <a:xfrm>
            <a:off x="4124464" y="2169489"/>
            <a:ext cx="1281382" cy="1281382"/>
          </a:xfrm>
          <a:prstGeom prst="rect">
            <a:avLst/>
          </a:prstGeom>
          <a:noFill/>
          <a:ln>
            <a:noFill/>
          </a:ln>
        </p:spPr>
      </p:pic>
      <p:pic>
        <p:nvPicPr>
          <p:cNvPr id="390" name="Google Shape;390;p41" title="000000_scene2_cup_focus3.gif"/>
          <p:cNvPicPr preferRelativeResize="0"/>
          <p:nvPr/>
        </p:nvPicPr>
        <p:blipFill>
          <a:blip r:embed="rId7">
            <a:alphaModFix/>
          </a:blip>
          <a:stretch>
            <a:fillRect/>
          </a:stretch>
        </p:blipFill>
        <p:spPr>
          <a:xfrm>
            <a:off x="5821380" y="2226651"/>
            <a:ext cx="1246523" cy="1246548"/>
          </a:xfrm>
          <a:prstGeom prst="rect">
            <a:avLst/>
          </a:prstGeom>
          <a:noFill/>
          <a:ln>
            <a:noFill/>
          </a:ln>
        </p:spPr>
      </p:pic>
      <p:pic>
        <p:nvPicPr>
          <p:cNvPr id="391" name="Google Shape;391;p41" title="000000_scene2_cup_focus4.gif"/>
          <p:cNvPicPr preferRelativeResize="0"/>
          <p:nvPr/>
        </p:nvPicPr>
        <p:blipFill>
          <a:blip r:embed="rId8">
            <a:alphaModFix/>
          </a:blip>
          <a:stretch>
            <a:fillRect/>
          </a:stretch>
        </p:blipFill>
        <p:spPr>
          <a:xfrm>
            <a:off x="7473160" y="2130700"/>
            <a:ext cx="1281383" cy="1281383"/>
          </a:xfrm>
          <a:prstGeom prst="rect">
            <a:avLst/>
          </a:prstGeom>
          <a:noFill/>
          <a:ln>
            <a:noFill/>
          </a:ln>
        </p:spPr>
      </p:pic>
      <p:pic>
        <p:nvPicPr>
          <p:cNvPr id="392" name="Google Shape;392;p41" title="000000_scene2_cup_focus5.gif"/>
          <p:cNvPicPr preferRelativeResize="0"/>
          <p:nvPr/>
        </p:nvPicPr>
        <p:blipFill>
          <a:blip r:embed="rId9">
            <a:alphaModFix/>
          </a:blip>
          <a:stretch>
            <a:fillRect/>
          </a:stretch>
        </p:blipFill>
        <p:spPr>
          <a:xfrm>
            <a:off x="645858" y="3606700"/>
            <a:ext cx="1245816" cy="1245816"/>
          </a:xfrm>
          <a:prstGeom prst="rect">
            <a:avLst/>
          </a:prstGeom>
          <a:noFill/>
          <a:ln>
            <a:noFill/>
          </a:ln>
        </p:spPr>
      </p:pic>
      <p:pic>
        <p:nvPicPr>
          <p:cNvPr id="393" name="Google Shape;393;p41" title="000000_scene2_cup_focus6.gif"/>
          <p:cNvPicPr preferRelativeResize="0"/>
          <p:nvPr/>
        </p:nvPicPr>
        <p:blipFill>
          <a:blip r:embed="rId10">
            <a:alphaModFix/>
          </a:blip>
          <a:stretch>
            <a:fillRect/>
          </a:stretch>
        </p:blipFill>
        <p:spPr>
          <a:xfrm>
            <a:off x="2364118" y="3672547"/>
            <a:ext cx="1245816" cy="1245816"/>
          </a:xfrm>
          <a:prstGeom prst="rect">
            <a:avLst/>
          </a:prstGeom>
          <a:noFill/>
          <a:ln>
            <a:noFill/>
          </a:ln>
        </p:spPr>
      </p:pic>
      <p:pic>
        <p:nvPicPr>
          <p:cNvPr id="394" name="Google Shape;394;p41" title="000000_scene2_cup_focus7.gif"/>
          <p:cNvPicPr preferRelativeResize="0"/>
          <p:nvPr/>
        </p:nvPicPr>
        <p:blipFill>
          <a:blip r:embed="rId11">
            <a:alphaModFix/>
          </a:blip>
          <a:stretch>
            <a:fillRect/>
          </a:stretch>
        </p:blipFill>
        <p:spPr>
          <a:xfrm>
            <a:off x="4098687" y="3637312"/>
            <a:ext cx="1245816" cy="1245816"/>
          </a:xfrm>
          <a:prstGeom prst="rect">
            <a:avLst/>
          </a:prstGeom>
          <a:noFill/>
          <a:ln>
            <a:noFill/>
          </a:ln>
        </p:spPr>
      </p:pic>
      <p:pic>
        <p:nvPicPr>
          <p:cNvPr id="395" name="Google Shape;395;p41" title="000000_scene2_cup_focus8.gif"/>
          <p:cNvPicPr preferRelativeResize="0"/>
          <p:nvPr/>
        </p:nvPicPr>
        <p:blipFill>
          <a:blip r:embed="rId12">
            <a:alphaModFix/>
          </a:blip>
          <a:stretch>
            <a:fillRect/>
          </a:stretch>
        </p:blipFill>
        <p:spPr>
          <a:xfrm>
            <a:off x="5833243" y="3672558"/>
            <a:ext cx="1245816" cy="1245841"/>
          </a:xfrm>
          <a:prstGeom prst="rect">
            <a:avLst/>
          </a:prstGeom>
          <a:noFill/>
          <a:ln>
            <a:noFill/>
          </a:ln>
        </p:spPr>
      </p:pic>
      <p:pic>
        <p:nvPicPr>
          <p:cNvPr id="396" name="Google Shape;396;p41"/>
          <p:cNvPicPr preferRelativeResize="0"/>
          <p:nvPr/>
        </p:nvPicPr>
        <p:blipFill>
          <a:blip r:embed="rId13">
            <a:alphaModFix/>
          </a:blip>
          <a:stretch>
            <a:fillRect/>
          </a:stretch>
        </p:blipFill>
        <p:spPr>
          <a:xfrm flipH="1">
            <a:off x="7497284" y="3619259"/>
            <a:ext cx="1245816" cy="1245816"/>
          </a:xfrm>
          <a:prstGeom prst="rect">
            <a:avLst/>
          </a:prstGeom>
          <a:noFill/>
          <a:ln>
            <a:noFill/>
          </a:ln>
        </p:spPr>
      </p:pic>
      <p:sp>
        <p:nvSpPr>
          <p:cNvPr id="397" name="Google Shape;397;p41"/>
          <p:cNvSpPr txBox="1"/>
          <p:nvPr/>
        </p:nvSpPr>
        <p:spPr>
          <a:xfrm>
            <a:off x="0" y="784900"/>
            <a:ext cx="6774900" cy="369300"/>
          </a:xfrm>
          <a:prstGeom prst="rect">
            <a:avLst/>
          </a:prstGeom>
          <a:noFill/>
          <a:ln>
            <a:noFill/>
          </a:ln>
        </p:spPr>
        <p:txBody>
          <a:bodyPr spcFirstLastPara="1" wrap="square" lIns="91425" tIns="91425" rIns="91425" bIns="91425" anchor="t" anchorCtr="0">
            <a:spAutoFit/>
          </a:bodyPr>
          <a:lstStyle/>
          <a:p>
            <a:pPr marL="228600" lvl="0" indent="0" algn="l" rtl="0">
              <a:lnSpc>
                <a:spcPct val="114000"/>
              </a:lnSpc>
              <a:spcBef>
                <a:spcPts val="0"/>
              </a:spcBef>
              <a:spcAft>
                <a:spcPts val="0"/>
              </a:spcAft>
              <a:buNone/>
            </a:pPr>
            <a:r>
              <a:rPr lang="en-GB" sz="1200">
                <a:solidFill>
                  <a:schemeClr val="dk1"/>
                </a:solidFill>
              </a:rPr>
              <a:t>Tried different preprocess method: </a:t>
            </a:r>
            <a:r>
              <a:rPr lang="en-GB" sz="1200" b="1">
                <a:solidFill>
                  <a:schemeClr val="dk1"/>
                </a:solidFill>
              </a:rPr>
              <a:t>Center, Padding(0%-100%), Rembg</a:t>
            </a:r>
            <a:endParaRPr b="1"/>
          </a:p>
        </p:txBody>
      </p:sp>
      <p:grpSp>
        <p:nvGrpSpPr>
          <p:cNvPr id="398" name="Google Shape;398;p41"/>
          <p:cNvGrpSpPr/>
          <p:nvPr/>
        </p:nvGrpSpPr>
        <p:grpSpPr>
          <a:xfrm>
            <a:off x="432199" y="1077087"/>
            <a:ext cx="8279601" cy="1009289"/>
            <a:chOff x="432199" y="1077087"/>
            <a:chExt cx="8279601" cy="1009289"/>
          </a:xfrm>
        </p:grpSpPr>
        <p:pic>
          <p:nvPicPr>
            <p:cNvPr id="399" name="Google Shape;399;p41"/>
            <p:cNvPicPr preferRelativeResize="0"/>
            <p:nvPr/>
          </p:nvPicPr>
          <p:blipFill>
            <a:blip r:embed="rId14">
              <a:alphaModFix/>
            </a:blip>
            <a:stretch>
              <a:fillRect/>
            </a:stretch>
          </p:blipFill>
          <p:spPr>
            <a:xfrm>
              <a:off x="432199" y="1077087"/>
              <a:ext cx="8279601" cy="515175"/>
            </a:xfrm>
            <a:prstGeom prst="rect">
              <a:avLst/>
            </a:prstGeom>
            <a:noFill/>
            <a:ln>
              <a:noFill/>
            </a:ln>
          </p:spPr>
        </p:pic>
        <p:pic>
          <p:nvPicPr>
            <p:cNvPr id="400" name="Google Shape;400;p41"/>
            <p:cNvPicPr preferRelativeResize="0"/>
            <p:nvPr/>
          </p:nvPicPr>
          <p:blipFill>
            <a:blip r:embed="rId15">
              <a:alphaModFix/>
            </a:blip>
            <a:stretch>
              <a:fillRect/>
            </a:stretch>
          </p:blipFill>
          <p:spPr>
            <a:xfrm>
              <a:off x="696263" y="1571200"/>
              <a:ext cx="7752423" cy="515175"/>
            </a:xfrm>
            <a:prstGeom prst="rect">
              <a:avLst/>
            </a:prstGeom>
            <a:noFill/>
            <a:ln>
              <a:noFill/>
            </a:ln>
          </p:spPr>
        </p:pic>
      </p:grpSp>
      <p:sp>
        <p:nvSpPr>
          <p:cNvPr id="401" name="Google Shape;401;p41"/>
          <p:cNvSpPr txBox="1"/>
          <p:nvPr/>
        </p:nvSpPr>
        <p:spPr>
          <a:xfrm>
            <a:off x="3265163" y="349452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Results form padding 0% - 100%</a:t>
            </a:r>
            <a:endParaRPr sz="1000" i="1">
              <a:solidFill>
                <a:schemeClr val="dk1"/>
              </a:solidFill>
            </a:endParaRPr>
          </a:p>
        </p:txBody>
      </p:sp>
      <p:sp>
        <p:nvSpPr>
          <p:cNvPr id="402" name="Google Shape;402;p41"/>
          <p:cNvSpPr txBox="1"/>
          <p:nvPr/>
        </p:nvSpPr>
        <p:spPr>
          <a:xfrm>
            <a:off x="3230488" y="190505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Imput images form padding 0% - 100%</a:t>
            </a:r>
            <a:endParaRPr sz="1000" i="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sldNum" idx="12"/>
          </p:nvPr>
        </p:nvSpPr>
        <p:spPr>
          <a:xfrm>
            <a:off x="6774934" y="4854985"/>
            <a:ext cx="2052000" cy="2739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409" name="Google Shape;409;p42"/>
          <p:cNvSpPr txBox="1"/>
          <p:nvPr/>
        </p:nvSpPr>
        <p:spPr>
          <a:xfrm>
            <a:off x="410000" y="853413"/>
            <a:ext cx="861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dk1"/>
                </a:solidFill>
              </a:rPr>
              <a:t>Centered + 30% padding has best average performance</a:t>
            </a:r>
            <a:r>
              <a:rPr lang="en-GB">
                <a:solidFill>
                  <a:schemeClr val="dk1"/>
                </a:solidFill>
              </a:rPr>
              <a:t>, </a:t>
            </a:r>
            <a:r>
              <a:rPr lang="en-GB" b="1">
                <a:solidFill>
                  <a:schemeClr val="dk1"/>
                </a:solidFill>
              </a:rPr>
              <a:t>while rembg provides more stable results</a:t>
            </a:r>
            <a:endParaRPr b="1"/>
          </a:p>
        </p:txBody>
      </p:sp>
      <p:sp>
        <p:nvSpPr>
          <p:cNvPr id="410" name="Google Shape;410;p42"/>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400"/>
              <a:buFont typeface="Arial"/>
              <a:buNone/>
            </a:pPr>
            <a:r>
              <a:rPr lang="en-GB" b="1">
                <a:solidFill>
                  <a:schemeClr val="lt2"/>
                </a:solidFill>
              </a:rPr>
              <a:t>Preprocess methods</a:t>
            </a:r>
            <a:endParaRPr sz="1600">
              <a:solidFill>
                <a:schemeClr val="accent1"/>
              </a:solidFill>
              <a:latin typeface="Arial"/>
              <a:ea typeface="Arial"/>
              <a:cs typeface="Arial"/>
              <a:sym typeface="Arial"/>
            </a:endParaRPr>
          </a:p>
        </p:txBody>
      </p:sp>
      <p:pic>
        <p:nvPicPr>
          <p:cNvPr id="411" name="Google Shape;411;p42"/>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412" name="Google Shape;412;p42"/>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24</a:t>
            </a:fld>
            <a:endParaRPr>
              <a:latin typeface="Arial"/>
              <a:ea typeface="Arial"/>
              <a:cs typeface="Arial"/>
              <a:sym typeface="Arial"/>
            </a:endParaRPr>
          </a:p>
        </p:txBody>
      </p:sp>
      <p:sp>
        <p:nvSpPr>
          <p:cNvPr id="413" name="Google Shape;413;p42"/>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414" name="Google Shape;414;p42"/>
          <p:cNvPicPr preferRelativeResize="0"/>
          <p:nvPr/>
        </p:nvPicPr>
        <p:blipFill>
          <a:blip r:embed="rId4">
            <a:alphaModFix/>
          </a:blip>
          <a:stretch>
            <a:fillRect/>
          </a:stretch>
        </p:blipFill>
        <p:spPr>
          <a:xfrm>
            <a:off x="1992425" y="1280813"/>
            <a:ext cx="5269113" cy="3296573"/>
          </a:xfrm>
          <a:prstGeom prst="rect">
            <a:avLst/>
          </a:prstGeom>
          <a:noFill/>
          <a:ln>
            <a:noFill/>
          </a:ln>
        </p:spPr>
      </p:pic>
      <p:sp>
        <p:nvSpPr>
          <p:cNvPr id="415" name="Google Shape;415;p42"/>
          <p:cNvSpPr txBox="1"/>
          <p:nvPr/>
        </p:nvSpPr>
        <p:spPr>
          <a:xfrm>
            <a:off x="206825" y="4402775"/>
            <a:ext cx="558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dk1"/>
                </a:solidFill>
              </a:rPr>
              <a:t>So we choose: </a:t>
            </a:r>
            <a:r>
              <a:rPr lang="en-GB" b="1" dirty="0" err="1">
                <a:solidFill>
                  <a:schemeClr val="dk1"/>
                </a:solidFill>
              </a:rPr>
              <a:t>Center</a:t>
            </a:r>
            <a:r>
              <a:rPr lang="en-GB" b="1" dirty="0">
                <a:solidFill>
                  <a:schemeClr val="dk1"/>
                </a:solidFill>
              </a:rPr>
              <a:t> + 30% padding + Rembg-Tool,  </a:t>
            </a:r>
            <a:endParaRPr b="1" dirty="0">
              <a:solidFill>
                <a:schemeClr val="dk1"/>
              </a:solidFill>
            </a:endParaRPr>
          </a:p>
          <a:p>
            <a:pPr marL="457200" lvl="0" indent="-317500" algn="l" rtl="0">
              <a:spcBef>
                <a:spcPts val="0"/>
              </a:spcBef>
              <a:spcAft>
                <a:spcPts val="0"/>
              </a:spcAft>
              <a:buClr>
                <a:schemeClr val="dk1"/>
              </a:buClr>
              <a:buSzPts val="1400"/>
              <a:buChar char="-"/>
            </a:pPr>
            <a:r>
              <a:rPr lang="en-GB" dirty="0">
                <a:solidFill>
                  <a:schemeClr val="dk1"/>
                </a:solidFill>
              </a:rPr>
              <a:t>padding size does not matter so much </a:t>
            </a:r>
            <a:endParaRPr dirty="0"/>
          </a:p>
        </p:txBody>
      </p:sp>
      <p:pic>
        <p:nvPicPr>
          <p:cNvPr id="416" name="Google Shape;416;p42"/>
          <p:cNvPicPr preferRelativeResize="0"/>
          <p:nvPr/>
        </p:nvPicPr>
        <p:blipFill>
          <a:blip r:embed="rId5">
            <a:alphaModFix/>
          </a:blip>
          <a:stretch>
            <a:fillRect/>
          </a:stretch>
        </p:blipFill>
        <p:spPr>
          <a:xfrm>
            <a:off x="206825" y="2105275"/>
            <a:ext cx="1539700" cy="1539700"/>
          </a:xfrm>
          <a:prstGeom prst="rect">
            <a:avLst/>
          </a:prstGeom>
          <a:no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pic>
        <p:nvPicPr>
          <p:cNvPr id="417" name="Google Shape;417;p42"/>
          <p:cNvPicPr preferRelativeResize="0"/>
          <p:nvPr/>
        </p:nvPicPr>
        <p:blipFill>
          <a:blip r:embed="rId6">
            <a:alphaModFix/>
          </a:blip>
          <a:stretch>
            <a:fillRect/>
          </a:stretch>
        </p:blipFill>
        <p:spPr>
          <a:xfrm>
            <a:off x="7358075" y="2070750"/>
            <a:ext cx="1539700" cy="1539700"/>
          </a:xfrm>
          <a:prstGeom prst="rect">
            <a:avLst/>
          </a:prstGeom>
          <a:no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sp>
        <p:nvSpPr>
          <p:cNvPr id="418" name="Google Shape;418;p42"/>
          <p:cNvSpPr txBox="1"/>
          <p:nvPr/>
        </p:nvSpPr>
        <p:spPr>
          <a:xfrm>
            <a:off x="62600" y="176657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dk1"/>
                </a:solidFill>
              </a:rPr>
              <a:t>Figure: Center + 30% padding</a:t>
            </a:r>
            <a:endParaRPr sz="1000"/>
          </a:p>
        </p:txBody>
      </p:sp>
      <p:sp>
        <p:nvSpPr>
          <p:cNvPr id="419" name="Google Shape;419;p42"/>
          <p:cNvSpPr txBox="1"/>
          <p:nvPr/>
        </p:nvSpPr>
        <p:spPr>
          <a:xfrm>
            <a:off x="7428925" y="1732050"/>
            <a:ext cx="1398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dk1"/>
                </a:solidFill>
              </a:rPr>
              <a:t>Figure: Rembg-Tool</a:t>
            </a:r>
            <a:endParaRPr sz="1000"/>
          </a:p>
        </p:txBody>
      </p:sp>
      <p:sp>
        <p:nvSpPr>
          <p:cNvPr id="420" name="Google Shape;420;p42"/>
          <p:cNvSpPr txBox="1"/>
          <p:nvPr/>
        </p:nvSpPr>
        <p:spPr>
          <a:xfrm>
            <a:off x="7273825" y="4010650"/>
            <a:ext cx="1986300" cy="65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solidFill>
                  <a:schemeClr val="dk1"/>
                </a:solidFill>
              </a:rPr>
              <a:t>Citation: </a:t>
            </a:r>
            <a:r>
              <a:rPr lang="en-GB" sz="600" u="sng">
                <a:solidFill>
                  <a:schemeClr val="hlink"/>
                </a:solidFill>
                <a:hlinkClick r:id="rId7"/>
              </a:rPr>
              <a:t>https://github.com/danielgatis/rembg</a:t>
            </a:r>
            <a:endParaRPr sz="600">
              <a:solidFill>
                <a:schemeClr val="dk1"/>
              </a:solidFill>
            </a:endParaRPr>
          </a:p>
          <a:p>
            <a:pPr marL="0" lvl="0" indent="0" algn="l" rtl="0">
              <a:spcBef>
                <a:spcPts val="100"/>
              </a:spcBef>
              <a:spcAft>
                <a:spcPts val="100"/>
              </a:spcAft>
              <a:buNone/>
            </a:pPr>
            <a:r>
              <a:rPr lang="en-GB" sz="600">
                <a:solidFill>
                  <a:schemeClr val="dk1"/>
                </a:solidFill>
              </a:rPr>
              <a:t>Qin, X., Zhang, Z., Huang, C., Dehghan, M., Zaiane, O. R., &amp; Jagersand, M. (2020). U2-Net: Going deeper with nested U-structure for salient object detection. Pattern recognition, 106, 107404.</a:t>
            </a:r>
            <a:endParaRPr sz="600">
              <a:solidFill>
                <a:schemeClr val="dk1"/>
              </a:solidFill>
            </a:endParaRPr>
          </a:p>
        </p:txBody>
      </p:sp>
      <p:sp>
        <p:nvSpPr>
          <p:cNvPr id="421" name="Google Shape;421;p42"/>
          <p:cNvSpPr txBox="1"/>
          <p:nvPr/>
        </p:nvSpPr>
        <p:spPr>
          <a:xfrm>
            <a:off x="7273825" y="3610450"/>
            <a:ext cx="17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U^2-Net generation</a:t>
            </a:r>
            <a:r>
              <a:rPr lang="en-GB">
                <a:solidFill>
                  <a:schemeClr val="dk1"/>
                </a:solidFill>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3"/>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Generation models: Multiview Generation</a:t>
            </a:r>
            <a:endParaRPr sz="1600">
              <a:solidFill>
                <a:schemeClr val="accent1"/>
              </a:solidFill>
              <a:latin typeface="Arial"/>
              <a:ea typeface="Arial"/>
              <a:cs typeface="Arial"/>
              <a:sym typeface="Arial"/>
            </a:endParaRPr>
          </a:p>
        </p:txBody>
      </p:sp>
      <p:sp>
        <p:nvSpPr>
          <p:cNvPr id="427" name="Google Shape;427;p43"/>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25</a:t>
            </a:fld>
            <a:endParaRPr>
              <a:latin typeface="Arial"/>
              <a:ea typeface="Arial"/>
              <a:cs typeface="Arial"/>
              <a:sym typeface="Arial"/>
            </a:endParaRPr>
          </a:p>
        </p:txBody>
      </p:sp>
      <p:pic>
        <p:nvPicPr>
          <p:cNvPr id="428" name="Google Shape;428;p43"/>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429" name="Google Shape;429;p43"/>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430" name="Google Shape;430;p43"/>
          <p:cNvSpPr txBox="1"/>
          <p:nvPr/>
        </p:nvSpPr>
        <p:spPr>
          <a:xfrm>
            <a:off x="1355748" y="1578488"/>
            <a:ext cx="2787000" cy="9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595959"/>
                </a:solidFill>
                <a:latin typeface="Arial"/>
                <a:ea typeface="Arial"/>
                <a:cs typeface="Arial"/>
                <a:sym typeface="Arial"/>
              </a:rPr>
              <a:t>fine tuned Zero1</a:t>
            </a:r>
            <a:r>
              <a:rPr lang="en-GB" sz="1800">
                <a:solidFill>
                  <a:srgbClr val="595959"/>
                </a:solidFill>
              </a:rPr>
              <a:t>2</a:t>
            </a:r>
            <a:r>
              <a:rPr lang="en-GB" sz="1800" b="0" i="0" u="none" strike="noStrike" cap="none">
                <a:solidFill>
                  <a:srgbClr val="595959"/>
                </a:solidFill>
                <a:latin typeface="Arial"/>
                <a:ea typeface="Arial"/>
                <a:cs typeface="Arial"/>
                <a:sym typeface="Arial"/>
              </a:rPr>
              <a:t>3++</a:t>
            </a:r>
            <a:endParaRPr sz="1800"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595959"/>
                </a:solidFill>
                <a:latin typeface="Arial"/>
                <a:ea typeface="Arial"/>
                <a:cs typeface="Arial"/>
                <a:sym typeface="Arial"/>
              </a:rPr>
              <a:t> (on white background) </a:t>
            </a:r>
            <a:endParaRPr sz="1800" b="0" i="0" u="none" strike="noStrike" cap="none">
              <a:solidFill>
                <a:srgbClr val="595959"/>
              </a:solidFill>
              <a:latin typeface="Arial"/>
              <a:ea typeface="Arial"/>
              <a:cs typeface="Arial"/>
              <a:sym typeface="Arial"/>
            </a:endParaRPr>
          </a:p>
        </p:txBody>
      </p:sp>
      <p:sp>
        <p:nvSpPr>
          <p:cNvPr id="431" name="Google Shape;431;p43"/>
          <p:cNvSpPr txBox="1"/>
          <p:nvPr/>
        </p:nvSpPr>
        <p:spPr>
          <a:xfrm>
            <a:off x="5415725" y="1784188"/>
            <a:ext cx="2528700" cy="4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595959"/>
                </a:solidFill>
                <a:latin typeface="Arial"/>
                <a:ea typeface="Arial"/>
                <a:cs typeface="Arial"/>
                <a:sym typeface="Arial"/>
              </a:rPr>
              <a:t>Reconstruction </a:t>
            </a:r>
            <a:r>
              <a:rPr lang="en-GB" sz="1800">
                <a:solidFill>
                  <a:srgbClr val="595959"/>
                </a:solidFill>
              </a:rPr>
              <a:t>Model</a:t>
            </a:r>
            <a:endParaRPr sz="1800" b="0" i="0" u="none" strike="noStrike" cap="none">
              <a:solidFill>
                <a:srgbClr val="595959"/>
              </a:solidFill>
              <a:latin typeface="Arial"/>
              <a:ea typeface="Arial"/>
              <a:cs typeface="Arial"/>
              <a:sym typeface="Arial"/>
            </a:endParaRPr>
          </a:p>
        </p:txBody>
      </p:sp>
      <p:cxnSp>
        <p:nvCxnSpPr>
          <p:cNvPr id="432" name="Google Shape;432;p43"/>
          <p:cNvCxnSpPr/>
          <p:nvPr/>
        </p:nvCxnSpPr>
        <p:spPr>
          <a:xfrm>
            <a:off x="5717388" y="2621517"/>
            <a:ext cx="560700" cy="0"/>
          </a:xfrm>
          <a:prstGeom prst="straightConnector1">
            <a:avLst/>
          </a:prstGeom>
          <a:noFill/>
          <a:ln w="9525" cap="flat" cmpd="sng">
            <a:solidFill>
              <a:srgbClr val="595959"/>
            </a:solidFill>
            <a:prstDash val="solid"/>
            <a:round/>
            <a:headEnd type="none" w="sm" len="sm"/>
            <a:tailEnd type="triangle" w="med" len="med"/>
          </a:ln>
        </p:spPr>
      </p:cxnSp>
      <p:sp>
        <p:nvSpPr>
          <p:cNvPr id="433" name="Google Shape;433;p43"/>
          <p:cNvSpPr txBox="1"/>
          <p:nvPr/>
        </p:nvSpPr>
        <p:spPr>
          <a:xfrm>
            <a:off x="6760936" y="2363985"/>
            <a:ext cx="2150700" cy="5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595959"/>
                </a:solidFill>
              </a:rPr>
              <a:t>3D </a:t>
            </a:r>
            <a:r>
              <a:rPr lang="en-GB" sz="1800" b="1">
                <a:solidFill>
                  <a:srgbClr val="595959"/>
                </a:solidFill>
              </a:rPr>
              <a:t>Model</a:t>
            </a:r>
            <a:endParaRPr sz="1800" b="1" i="0" u="none" strike="noStrike" cap="none">
              <a:solidFill>
                <a:srgbClr val="595959"/>
              </a:solidFill>
            </a:endParaRPr>
          </a:p>
        </p:txBody>
      </p:sp>
      <p:cxnSp>
        <p:nvCxnSpPr>
          <p:cNvPr id="434" name="Google Shape;434;p43"/>
          <p:cNvCxnSpPr/>
          <p:nvPr/>
        </p:nvCxnSpPr>
        <p:spPr>
          <a:xfrm rot="10800000" flipH="1">
            <a:off x="49675" y="2907520"/>
            <a:ext cx="9029100" cy="9600"/>
          </a:xfrm>
          <a:prstGeom prst="straightConnector1">
            <a:avLst/>
          </a:prstGeom>
          <a:noFill/>
          <a:ln w="9525" cap="flat" cmpd="sng">
            <a:solidFill>
              <a:srgbClr val="595959"/>
            </a:solidFill>
            <a:prstDash val="solid"/>
            <a:round/>
            <a:headEnd type="none" w="sm" len="sm"/>
            <a:tailEnd type="none" w="sm" len="sm"/>
          </a:ln>
        </p:spPr>
      </p:cxnSp>
      <p:cxnSp>
        <p:nvCxnSpPr>
          <p:cNvPr id="435" name="Google Shape;435;p43"/>
          <p:cNvCxnSpPr/>
          <p:nvPr/>
        </p:nvCxnSpPr>
        <p:spPr>
          <a:xfrm rot="10800000" flipH="1">
            <a:off x="49675" y="4456525"/>
            <a:ext cx="9045600" cy="6600"/>
          </a:xfrm>
          <a:prstGeom prst="straightConnector1">
            <a:avLst/>
          </a:prstGeom>
          <a:noFill/>
          <a:ln w="9525" cap="flat" cmpd="sng">
            <a:solidFill>
              <a:srgbClr val="595959"/>
            </a:solidFill>
            <a:prstDash val="solid"/>
            <a:round/>
            <a:headEnd type="none" w="sm" len="sm"/>
            <a:tailEnd type="none" w="sm" len="sm"/>
          </a:ln>
        </p:spPr>
      </p:cxnSp>
      <p:pic>
        <p:nvPicPr>
          <p:cNvPr id="436" name="Google Shape;436;p43"/>
          <p:cNvPicPr preferRelativeResize="0"/>
          <p:nvPr/>
        </p:nvPicPr>
        <p:blipFill rotWithShape="1">
          <a:blip r:embed="rId4">
            <a:alphaModFix/>
          </a:blip>
          <a:srcRect/>
          <a:stretch/>
        </p:blipFill>
        <p:spPr>
          <a:xfrm>
            <a:off x="1743283" y="3067289"/>
            <a:ext cx="1468575" cy="1239049"/>
          </a:xfrm>
          <a:prstGeom prst="rect">
            <a:avLst/>
          </a:prstGeom>
          <a:noFill/>
          <a:ln>
            <a:noFill/>
          </a:ln>
        </p:spPr>
      </p:pic>
      <p:pic>
        <p:nvPicPr>
          <p:cNvPr id="437" name="Google Shape;437;p43"/>
          <p:cNvPicPr preferRelativeResize="0"/>
          <p:nvPr/>
        </p:nvPicPr>
        <p:blipFill rotWithShape="1">
          <a:blip r:embed="rId5">
            <a:alphaModFix/>
          </a:blip>
          <a:srcRect/>
          <a:stretch/>
        </p:blipFill>
        <p:spPr>
          <a:xfrm>
            <a:off x="5609795" y="3067284"/>
            <a:ext cx="1813356" cy="1239078"/>
          </a:xfrm>
          <a:prstGeom prst="rect">
            <a:avLst/>
          </a:prstGeom>
          <a:noFill/>
          <a:ln>
            <a:noFill/>
          </a:ln>
        </p:spPr>
      </p:pic>
      <p:sp>
        <p:nvSpPr>
          <p:cNvPr id="438" name="Google Shape;438;p43"/>
          <p:cNvSpPr txBox="1"/>
          <p:nvPr/>
        </p:nvSpPr>
        <p:spPr>
          <a:xfrm>
            <a:off x="257550" y="2365425"/>
            <a:ext cx="2150700" cy="42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a:solidFill>
                  <a:srgbClr val="595959"/>
                </a:solidFill>
              </a:rPr>
              <a:t>Single</a:t>
            </a:r>
            <a:r>
              <a:rPr lang="en-GB" sz="1600" b="1" i="0" u="none" strike="noStrike" cap="none">
                <a:solidFill>
                  <a:srgbClr val="595959"/>
                </a:solidFill>
                <a:latin typeface="Arial"/>
                <a:ea typeface="Arial"/>
                <a:cs typeface="Arial"/>
                <a:sym typeface="Arial"/>
              </a:rPr>
              <a:t> </a:t>
            </a:r>
            <a:r>
              <a:rPr lang="en-GB" sz="1600" b="1">
                <a:solidFill>
                  <a:srgbClr val="595959"/>
                </a:solidFill>
              </a:rPr>
              <a:t>RGB I</a:t>
            </a:r>
            <a:r>
              <a:rPr lang="en-GB" sz="1600" b="1" i="0" u="none" strike="noStrike" cap="none">
                <a:solidFill>
                  <a:srgbClr val="595959"/>
                </a:solidFill>
                <a:latin typeface="Arial"/>
                <a:ea typeface="Arial"/>
                <a:cs typeface="Arial"/>
                <a:sym typeface="Arial"/>
              </a:rPr>
              <a:t>mage </a:t>
            </a:r>
            <a:endParaRPr sz="1600" b="1" i="0" u="none" strike="noStrike" cap="none">
              <a:solidFill>
                <a:srgbClr val="595959"/>
              </a:solidFill>
              <a:latin typeface="Arial"/>
              <a:ea typeface="Arial"/>
              <a:cs typeface="Arial"/>
              <a:sym typeface="Arial"/>
            </a:endParaRPr>
          </a:p>
        </p:txBody>
      </p:sp>
      <p:cxnSp>
        <p:nvCxnSpPr>
          <p:cNvPr id="439" name="Google Shape;439;p43"/>
          <p:cNvCxnSpPr/>
          <p:nvPr/>
        </p:nvCxnSpPr>
        <p:spPr>
          <a:xfrm>
            <a:off x="2197225" y="2629492"/>
            <a:ext cx="560700" cy="0"/>
          </a:xfrm>
          <a:prstGeom prst="straightConnector1">
            <a:avLst/>
          </a:prstGeom>
          <a:noFill/>
          <a:ln w="9525" cap="flat" cmpd="sng">
            <a:solidFill>
              <a:srgbClr val="595959"/>
            </a:solidFill>
            <a:prstDash val="solid"/>
            <a:round/>
            <a:headEnd type="none" w="sm" len="sm"/>
            <a:tailEnd type="triangle" w="med" len="med"/>
          </a:ln>
        </p:spPr>
      </p:cxnSp>
      <p:sp>
        <p:nvSpPr>
          <p:cNvPr id="440" name="Google Shape;440;p43"/>
          <p:cNvSpPr txBox="1"/>
          <p:nvPr/>
        </p:nvSpPr>
        <p:spPr>
          <a:xfrm>
            <a:off x="3032700" y="2370250"/>
            <a:ext cx="2684700" cy="42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595959"/>
                </a:solidFill>
                <a:latin typeface="Arial"/>
                <a:ea typeface="Arial"/>
                <a:cs typeface="Arial"/>
                <a:sym typeface="Arial"/>
              </a:rPr>
              <a:t> </a:t>
            </a:r>
            <a:r>
              <a:rPr lang="en-GB" sz="1600" b="1">
                <a:solidFill>
                  <a:srgbClr val="595959"/>
                </a:solidFill>
              </a:rPr>
              <a:t>Multiview RGB Images</a:t>
            </a:r>
            <a:r>
              <a:rPr lang="en-GB" sz="1600" b="1" i="0" u="none" strike="noStrike" cap="none">
                <a:solidFill>
                  <a:srgbClr val="595959"/>
                </a:solidFill>
                <a:latin typeface="Arial"/>
                <a:ea typeface="Arial"/>
                <a:cs typeface="Arial"/>
                <a:sym typeface="Arial"/>
              </a:rPr>
              <a:t> </a:t>
            </a:r>
            <a:endParaRPr sz="1600" b="1" i="0" u="none" strike="noStrike" cap="none">
              <a:solidFill>
                <a:srgbClr val="595959"/>
              </a:solidFill>
              <a:latin typeface="Arial"/>
              <a:ea typeface="Arial"/>
              <a:cs typeface="Arial"/>
              <a:sym typeface="Arial"/>
            </a:endParaRPr>
          </a:p>
        </p:txBody>
      </p:sp>
      <p:sp>
        <p:nvSpPr>
          <p:cNvPr id="441" name="Google Shape;441;p43"/>
          <p:cNvSpPr txBox="1"/>
          <p:nvPr/>
        </p:nvSpPr>
        <p:spPr>
          <a:xfrm>
            <a:off x="3030475" y="946863"/>
            <a:ext cx="3084000" cy="492600"/>
          </a:xfrm>
          <a:prstGeom prst="rect">
            <a:avLst/>
          </a:prstGeom>
          <a:noFill/>
          <a:ln>
            <a:noFill/>
          </a:ln>
        </p:spPr>
        <p:txBody>
          <a:bodyPr spcFirstLastPara="1" wrap="square" lIns="91425" tIns="91425" rIns="91425" bIns="91425" anchor="t" anchorCtr="0">
            <a:spAutoFit/>
          </a:bodyPr>
          <a:lstStyle/>
          <a:p>
            <a:pPr marL="0" lvl="0" indent="0" algn="ctr" rtl="0">
              <a:lnSpc>
                <a:spcPct val="114000"/>
              </a:lnSpc>
              <a:spcBef>
                <a:spcPts val="0"/>
              </a:spcBef>
              <a:spcAft>
                <a:spcPts val="0"/>
              </a:spcAft>
              <a:buNone/>
            </a:pPr>
            <a:r>
              <a:rPr lang="en-GB" sz="2000" b="1">
                <a:solidFill>
                  <a:schemeClr val="dk1"/>
                </a:solidFill>
              </a:rPr>
              <a:t>Baseline: InstantMesh</a:t>
            </a:r>
            <a:endParaRPr sz="2000" b="1">
              <a:solidFill>
                <a:schemeClr val="dk1"/>
              </a:solidFill>
            </a:endParaRPr>
          </a:p>
        </p:txBody>
      </p:sp>
      <p:sp>
        <p:nvSpPr>
          <p:cNvPr id="442" name="Google Shape;442;p43"/>
          <p:cNvSpPr txBox="1"/>
          <p:nvPr/>
        </p:nvSpPr>
        <p:spPr>
          <a:xfrm>
            <a:off x="3658500" y="3843238"/>
            <a:ext cx="1433100" cy="38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595959"/>
                </a:solidFill>
                <a:latin typeface="Arial"/>
                <a:ea typeface="Arial"/>
                <a:cs typeface="Arial"/>
                <a:sym typeface="Arial"/>
              </a:rPr>
              <a:t>bottleneck</a:t>
            </a:r>
            <a:endParaRPr sz="1800" b="1" i="0" u="none" strike="noStrike" cap="none">
              <a:solidFill>
                <a:srgbClr val="595959"/>
              </a:solidFill>
              <a:latin typeface="Arial"/>
              <a:ea typeface="Arial"/>
              <a:cs typeface="Arial"/>
              <a:sym typeface="Arial"/>
            </a:endParaRPr>
          </a:p>
        </p:txBody>
      </p:sp>
      <p:sp>
        <p:nvSpPr>
          <p:cNvPr id="443" name="Google Shape;443;p43"/>
          <p:cNvSpPr/>
          <p:nvPr/>
        </p:nvSpPr>
        <p:spPr>
          <a:xfrm rot="-10796239">
            <a:off x="4142755" y="3024053"/>
            <a:ext cx="274200" cy="759900"/>
          </a:xfrm>
          <a:prstGeom prst="downArrow">
            <a:avLst>
              <a:gd name="adj1" fmla="val 44872"/>
              <a:gd name="adj2" fmla="val 7751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3"/>
          <p:cNvSpPr txBox="1"/>
          <p:nvPr/>
        </p:nvSpPr>
        <p:spPr>
          <a:xfrm>
            <a:off x="49675" y="4491100"/>
            <a:ext cx="904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Xu, J., Cheng, W., Gao, Y., Wang, X., Gao, S., &amp; Shan, Y. (2024). Instantmesh: Efficient 3d mesh generation from a single image with sparse-view large reconstruction models. arXiv preprint arXiv:2404.07191.</a:t>
            </a:r>
            <a:endParaRPr sz="800">
              <a:solidFill>
                <a:schemeClr val="dk1"/>
              </a:solidFill>
            </a:endParaRPr>
          </a:p>
        </p:txBody>
      </p:sp>
      <p:sp>
        <p:nvSpPr>
          <p:cNvPr id="445" name="Google Shape;445;p43"/>
          <p:cNvSpPr txBox="1"/>
          <p:nvPr/>
        </p:nvSpPr>
        <p:spPr>
          <a:xfrm>
            <a:off x="3485525" y="4150186"/>
            <a:ext cx="1930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Outline of InstantMesh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4"/>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000000"/>
              </a:buClr>
              <a:buSzPts val="1400"/>
              <a:buFont typeface="Arial"/>
              <a:buNone/>
            </a:pPr>
            <a:r>
              <a:rPr lang="en-GB" b="1">
                <a:solidFill>
                  <a:schemeClr val="lt2"/>
                </a:solidFill>
              </a:rPr>
              <a:t>Generation models: Multiview Generation</a:t>
            </a:r>
            <a:endParaRPr sz="1600">
              <a:solidFill>
                <a:schemeClr val="accent1"/>
              </a:solidFill>
              <a:latin typeface="Arial"/>
              <a:ea typeface="Arial"/>
              <a:cs typeface="Arial"/>
              <a:sym typeface="Arial"/>
            </a:endParaRPr>
          </a:p>
        </p:txBody>
      </p:sp>
      <p:sp>
        <p:nvSpPr>
          <p:cNvPr id="451" name="Google Shape;451;p44"/>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26</a:t>
            </a:fld>
            <a:endParaRPr>
              <a:latin typeface="Arial"/>
              <a:ea typeface="Arial"/>
              <a:cs typeface="Arial"/>
              <a:sym typeface="Arial"/>
            </a:endParaRPr>
          </a:p>
        </p:txBody>
      </p:sp>
      <p:pic>
        <p:nvPicPr>
          <p:cNvPr id="452" name="Google Shape;452;p44"/>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453" name="Google Shape;453;p44"/>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454" name="Google Shape;454;p44"/>
          <p:cNvPicPr preferRelativeResize="0"/>
          <p:nvPr/>
        </p:nvPicPr>
        <p:blipFill>
          <a:blip r:embed="rId4">
            <a:alphaModFix/>
          </a:blip>
          <a:stretch>
            <a:fillRect/>
          </a:stretch>
        </p:blipFill>
        <p:spPr>
          <a:xfrm>
            <a:off x="2333943" y="1291180"/>
            <a:ext cx="5911380" cy="985223"/>
          </a:xfrm>
          <a:prstGeom prst="rect">
            <a:avLst/>
          </a:prstGeom>
          <a:noFill/>
          <a:ln>
            <a:noFill/>
          </a:ln>
        </p:spPr>
      </p:pic>
      <p:pic>
        <p:nvPicPr>
          <p:cNvPr id="455" name="Google Shape;455;p44"/>
          <p:cNvPicPr preferRelativeResize="0"/>
          <p:nvPr/>
        </p:nvPicPr>
        <p:blipFill>
          <a:blip r:embed="rId5">
            <a:alphaModFix/>
          </a:blip>
          <a:stretch>
            <a:fillRect/>
          </a:stretch>
        </p:blipFill>
        <p:spPr>
          <a:xfrm>
            <a:off x="573647" y="1250988"/>
            <a:ext cx="1370784" cy="1065609"/>
          </a:xfrm>
          <a:prstGeom prst="rect">
            <a:avLst/>
          </a:prstGeom>
          <a:noFill/>
          <a:ln>
            <a:noFill/>
          </a:ln>
        </p:spPr>
      </p:pic>
      <p:pic>
        <p:nvPicPr>
          <p:cNvPr id="456" name="Google Shape;456;p44"/>
          <p:cNvPicPr preferRelativeResize="0"/>
          <p:nvPr/>
        </p:nvPicPr>
        <p:blipFill>
          <a:blip r:embed="rId6">
            <a:alphaModFix/>
          </a:blip>
          <a:stretch>
            <a:fillRect/>
          </a:stretch>
        </p:blipFill>
        <p:spPr>
          <a:xfrm>
            <a:off x="3606650" y="2465810"/>
            <a:ext cx="818689" cy="818689"/>
          </a:xfrm>
          <a:prstGeom prst="rect">
            <a:avLst/>
          </a:prstGeom>
          <a:noFill/>
          <a:ln>
            <a:noFill/>
          </a:ln>
        </p:spPr>
      </p:pic>
      <p:pic>
        <p:nvPicPr>
          <p:cNvPr id="457" name="Google Shape;457;p44"/>
          <p:cNvPicPr preferRelativeResize="0"/>
          <p:nvPr/>
        </p:nvPicPr>
        <p:blipFill>
          <a:blip r:embed="rId7">
            <a:alphaModFix/>
          </a:blip>
          <a:stretch>
            <a:fillRect/>
          </a:stretch>
        </p:blipFill>
        <p:spPr>
          <a:xfrm>
            <a:off x="4445161" y="2439275"/>
            <a:ext cx="942318" cy="942318"/>
          </a:xfrm>
          <a:prstGeom prst="rect">
            <a:avLst/>
          </a:prstGeom>
          <a:noFill/>
          <a:ln>
            <a:noFill/>
          </a:ln>
        </p:spPr>
      </p:pic>
      <p:pic>
        <p:nvPicPr>
          <p:cNvPr id="458" name="Google Shape;458;p44"/>
          <p:cNvPicPr preferRelativeResize="0"/>
          <p:nvPr/>
        </p:nvPicPr>
        <p:blipFill>
          <a:blip r:embed="rId8">
            <a:alphaModFix/>
          </a:blip>
          <a:stretch>
            <a:fillRect/>
          </a:stretch>
        </p:blipFill>
        <p:spPr>
          <a:xfrm>
            <a:off x="5787250" y="2540556"/>
            <a:ext cx="739776" cy="739771"/>
          </a:xfrm>
          <a:prstGeom prst="rect">
            <a:avLst/>
          </a:prstGeom>
          <a:noFill/>
          <a:ln>
            <a:noFill/>
          </a:ln>
        </p:spPr>
      </p:pic>
      <p:pic>
        <p:nvPicPr>
          <p:cNvPr id="459" name="Google Shape;459;p44"/>
          <p:cNvPicPr preferRelativeResize="0"/>
          <p:nvPr/>
        </p:nvPicPr>
        <p:blipFill>
          <a:blip r:embed="rId9">
            <a:alphaModFix/>
          </a:blip>
          <a:stretch>
            <a:fillRect/>
          </a:stretch>
        </p:blipFill>
        <p:spPr>
          <a:xfrm>
            <a:off x="6944542" y="2488494"/>
            <a:ext cx="843907" cy="843907"/>
          </a:xfrm>
          <a:prstGeom prst="rect">
            <a:avLst/>
          </a:prstGeom>
          <a:noFill/>
          <a:ln>
            <a:noFill/>
          </a:ln>
        </p:spPr>
      </p:pic>
      <p:sp>
        <p:nvSpPr>
          <p:cNvPr id="460" name="Google Shape;460;p44"/>
          <p:cNvSpPr txBox="1"/>
          <p:nvPr/>
        </p:nvSpPr>
        <p:spPr>
          <a:xfrm>
            <a:off x="318025" y="2017302"/>
            <a:ext cx="6287100" cy="452700"/>
          </a:xfrm>
          <a:prstGeom prst="rect">
            <a:avLst/>
          </a:prstGeom>
          <a:noFill/>
          <a:ln>
            <a:noFill/>
          </a:ln>
        </p:spPr>
        <p:txBody>
          <a:bodyPr spcFirstLastPara="1" wrap="square" lIns="102250" tIns="102250" rIns="102250" bIns="102250" anchor="t" anchorCtr="0">
            <a:spAutoFit/>
          </a:bodyPr>
          <a:lstStyle/>
          <a:p>
            <a:pPr marL="0" lvl="0" indent="0" algn="l" rtl="0">
              <a:spcBef>
                <a:spcPts val="0"/>
              </a:spcBef>
              <a:spcAft>
                <a:spcPts val="0"/>
              </a:spcAft>
              <a:buNone/>
            </a:pPr>
            <a:r>
              <a:rPr lang="en-GB" sz="1600" b="1"/>
              <a:t>SV3D (Video Generation)</a:t>
            </a:r>
            <a:endParaRPr sz="1600" b="1"/>
          </a:p>
        </p:txBody>
      </p:sp>
      <p:pic>
        <p:nvPicPr>
          <p:cNvPr id="461" name="Google Shape;461;p44" title="output.gif"/>
          <p:cNvPicPr preferRelativeResize="0"/>
          <p:nvPr/>
        </p:nvPicPr>
        <p:blipFill>
          <a:blip r:embed="rId10">
            <a:alphaModFix/>
          </a:blip>
          <a:stretch>
            <a:fillRect/>
          </a:stretch>
        </p:blipFill>
        <p:spPr>
          <a:xfrm>
            <a:off x="2339311" y="3993300"/>
            <a:ext cx="1267350" cy="781630"/>
          </a:xfrm>
          <a:prstGeom prst="rect">
            <a:avLst/>
          </a:prstGeom>
          <a:noFill/>
          <a:ln>
            <a:noFill/>
          </a:ln>
        </p:spPr>
      </p:pic>
      <p:pic>
        <p:nvPicPr>
          <p:cNvPr id="462" name="Google Shape;462;p44" title="output.gif"/>
          <p:cNvPicPr preferRelativeResize="0"/>
          <p:nvPr/>
        </p:nvPicPr>
        <p:blipFill>
          <a:blip r:embed="rId11">
            <a:alphaModFix/>
          </a:blip>
          <a:stretch>
            <a:fillRect/>
          </a:stretch>
        </p:blipFill>
        <p:spPr>
          <a:xfrm>
            <a:off x="4946085" y="4089934"/>
            <a:ext cx="1083347" cy="673484"/>
          </a:xfrm>
          <a:prstGeom prst="rect">
            <a:avLst/>
          </a:prstGeom>
          <a:noFill/>
          <a:ln>
            <a:noFill/>
          </a:ln>
        </p:spPr>
      </p:pic>
      <p:pic>
        <p:nvPicPr>
          <p:cNvPr id="463" name="Google Shape;463;p44"/>
          <p:cNvPicPr preferRelativeResize="0"/>
          <p:nvPr/>
        </p:nvPicPr>
        <p:blipFill>
          <a:blip r:embed="rId12">
            <a:alphaModFix/>
          </a:blip>
          <a:stretch>
            <a:fillRect/>
          </a:stretch>
        </p:blipFill>
        <p:spPr>
          <a:xfrm>
            <a:off x="1331975" y="3948712"/>
            <a:ext cx="1161030" cy="870775"/>
          </a:xfrm>
          <a:prstGeom prst="rect">
            <a:avLst/>
          </a:prstGeom>
          <a:noFill/>
          <a:ln>
            <a:noFill/>
          </a:ln>
        </p:spPr>
      </p:pic>
      <p:pic>
        <p:nvPicPr>
          <p:cNvPr id="464" name="Google Shape;464;p44"/>
          <p:cNvPicPr preferRelativeResize="0"/>
          <p:nvPr/>
        </p:nvPicPr>
        <p:blipFill>
          <a:blip r:embed="rId13">
            <a:alphaModFix/>
          </a:blip>
          <a:stretch>
            <a:fillRect/>
          </a:stretch>
        </p:blipFill>
        <p:spPr>
          <a:xfrm>
            <a:off x="3471525" y="3934061"/>
            <a:ext cx="1267346" cy="985214"/>
          </a:xfrm>
          <a:prstGeom prst="rect">
            <a:avLst/>
          </a:prstGeom>
          <a:noFill/>
          <a:ln>
            <a:noFill/>
          </a:ln>
        </p:spPr>
      </p:pic>
      <p:sp>
        <p:nvSpPr>
          <p:cNvPr id="465" name="Google Shape;465;p44"/>
          <p:cNvSpPr txBox="1"/>
          <p:nvPr/>
        </p:nvSpPr>
        <p:spPr>
          <a:xfrm>
            <a:off x="318031" y="3364971"/>
            <a:ext cx="6287100" cy="452700"/>
          </a:xfrm>
          <a:prstGeom prst="rect">
            <a:avLst/>
          </a:prstGeom>
          <a:noFill/>
          <a:ln>
            <a:noFill/>
          </a:ln>
        </p:spPr>
        <p:txBody>
          <a:bodyPr spcFirstLastPara="1" wrap="square" lIns="102250" tIns="102250" rIns="102250" bIns="102250" anchor="t" anchorCtr="0">
            <a:spAutoFit/>
          </a:bodyPr>
          <a:lstStyle/>
          <a:p>
            <a:pPr marL="0" lvl="0" indent="0" algn="l" rtl="0">
              <a:spcBef>
                <a:spcPts val="0"/>
              </a:spcBef>
              <a:spcAft>
                <a:spcPts val="0"/>
              </a:spcAft>
              <a:buNone/>
            </a:pPr>
            <a:r>
              <a:rPr lang="en-GB" sz="1600" b="1"/>
              <a:t>MVGenMaster </a:t>
            </a:r>
            <a:r>
              <a:rPr lang="en-GB" sz="1600" b="1">
                <a:solidFill>
                  <a:schemeClr val="dk1"/>
                </a:solidFill>
              </a:rPr>
              <a:t>(Video Generation)</a:t>
            </a:r>
            <a:endParaRPr sz="1600" b="1"/>
          </a:p>
        </p:txBody>
      </p:sp>
      <p:sp>
        <p:nvSpPr>
          <p:cNvPr id="466" name="Google Shape;466;p44"/>
          <p:cNvSpPr txBox="1"/>
          <p:nvPr/>
        </p:nvSpPr>
        <p:spPr>
          <a:xfrm>
            <a:off x="318025" y="93605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dk1"/>
                </a:solidFill>
              </a:rPr>
              <a:t>EscherNet</a:t>
            </a:r>
            <a:endParaRPr sz="1600" b="1"/>
          </a:p>
        </p:txBody>
      </p:sp>
      <p:pic>
        <p:nvPicPr>
          <p:cNvPr id="467" name="Google Shape;467;p44"/>
          <p:cNvPicPr preferRelativeResize="0"/>
          <p:nvPr/>
        </p:nvPicPr>
        <p:blipFill>
          <a:blip r:embed="rId14">
            <a:alphaModFix/>
          </a:blip>
          <a:stretch>
            <a:fillRect/>
          </a:stretch>
        </p:blipFill>
        <p:spPr>
          <a:xfrm>
            <a:off x="1331975" y="2631600"/>
            <a:ext cx="1163354" cy="654388"/>
          </a:xfrm>
          <a:prstGeom prst="rect">
            <a:avLst/>
          </a:prstGeom>
          <a:noFill/>
          <a:ln>
            <a:noFill/>
          </a:ln>
        </p:spPr>
      </p:pic>
      <p:pic>
        <p:nvPicPr>
          <p:cNvPr id="468" name="Google Shape;468;p44"/>
          <p:cNvPicPr preferRelativeResize="0"/>
          <p:nvPr/>
        </p:nvPicPr>
        <p:blipFill>
          <a:blip r:embed="rId15">
            <a:alphaModFix/>
          </a:blip>
          <a:stretch>
            <a:fillRect/>
          </a:stretch>
        </p:blipFill>
        <p:spPr>
          <a:xfrm>
            <a:off x="2538359" y="2535983"/>
            <a:ext cx="845616" cy="845616"/>
          </a:xfrm>
          <a:prstGeom prst="rect">
            <a:avLst/>
          </a:prstGeom>
          <a:noFill/>
          <a:ln>
            <a:noFill/>
          </a:ln>
        </p:spPr>
      </p:pic>
      <p:sp>
        <p:nvSpPr>
          <p:cNvPr id="469" name="Google Shape;469;p44"/>
          <p:cNvSpPr txBox="1"/>
          <p:nvPr/>
        </p:nvSpPr>
        <p:spPr>
          <a:xfrm>
            <a:off x="362925" y="1200950"/>
            <a:ext cx="82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Kong, X., Liu, S., Lyu, X., Taher, M., Qi, X., &amp; Davison, A. J. (2024). Eschernet: A generative model for scalable view synthesis. In Proceedings of the IEEE/CVF Conference on Computer Vision and Pattern Recognition (pp. 9503-9513).</a:t>
            </a:r>
            <a:endParaRPr sz="800">
              <a:solidFill>
                <a:schemeClr val="dk1"/>
              </a:solidFill>
            </a:endParaRPr>
          </a:p>
        </p:txBody>
      </p:sp>
      <p:sp>
        <p:nvSpPr>
          <p:cNvPr id="470" name="Google Shape;470;p44"/>
          <p:cNvSpPr txBox="1"/>
          <p:nvPr/>
        </p:nvSpPr>
        <p:spPr>
          <a:xfrm>
            <a:off x="311150" y="2268525"/>
            <a:ext cx="82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Voleti, V., Yao, C. H., Boss, M., Letts, A., Pankratz, D., Tochilkin, D., ... &amp; Jampani, V. (2024, September). Sv3d: Novel multi-view synthesis and 3d generation from a single image using latent video diffusion. In European Conference on Computer Vision (pp. 439-457). Cham: Springer Nature Switzerland.</a:t>
            </a:r>
            <a:endParaRPr sz="800">
              <a:solidFill>
                <a:schemeClr val="dk1"/>
              </a:solidFill>
            </a:endParaRPr>
          </a:p>
        </p:txBody>
      </p:sp>
      <p:sp>
        <p:nvSpPr>
          <p:cNvPr id="471" name="Google Shape;471;p44"/>
          <p:cNvSpPr txBox="1"/>
          <p:nvPr/>
        </p:nvSpPr>
        <p:spPr>
          <a:xfrm>
            <a:off x="362925" y="3600975"/>
            <a:ext cx="82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Cao, C., Yu, C., Liu, S., Wang, F., Xue, X., &amp; Fu, Y. (2025). MVGenMaster: Scaling Multi-View Generation from Any Image via 3D Priors Enhanced Diffusion Model. In Proceedings of the Computer Vision and Pattern Recognition Conference (pp. 6045-6056).</a:t>
            </a:r>
            <a:endParaRPr sz="800">
              <a:solidFill>
                <a:schemeClr val="dk1"/>
              </a:solidFill>
            </a:endParaRPr>
          </a:p>
        </p:txBody>
      </p:sp>
      <p:sp>
        <p:nvSpPr>
          <p:cNvPr id="472" name="Google Shape;472;p44"/>
          <p:cNvSpPr txBox="1"/>
          <p:nvPr/>
        </p:nvSpPr>
        <p:spPr>
          <a:xfrm>
            <a:off x="6439375" y="4043325"/>
            <a:ext cx="2723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a:t>
            </a:r>
            <a:endParaRPr sz="1000" i="1">
              <a:solidFill>
                <a:schemeClr val="dk1"/>
              </a:solidFill>
            </a:endParaRPr>
          </a:p>
          <a:p>
            <a:pPr marL="0" lvl="0" indent="0" algn="l" rtl="0">
              <a:spcBef>
                <a:spcPts val="0"/>
              </a:spcBef>
              <a:spcAft>
                <a:spcPts val="0"/>
              </a:spcAft>
              <a:buNone/>
            </a:pPr>
            <a:r>
              <a:rPr lang="en-GB" sz="1000" i="1">
                <a:solidFill>
                  <a:schemeClr val="dk1"/>
                </a:solidFill>
              </a:rPr>
              <a:t>Line1: Eschernet result (image, result)</a:t>
            </a:r>
            <a:endParaRPr sz="1000" i="1">
              <a:solidFill>
                <a:schemeClr val="dk1"/>
              </a:solidFill>
            </a:endParaRPr>
          </a:p>
          <a:p>
            <a:pPr marL="0" lvl="0" indent="0" algn="l" rtl="0">
              <a:spcBef>
                <a:spcPts val="0"/>
              </a:spcBef>
              <a:spcAft>
                <a:spcPts val="0"/>
              </a:spcAft>
              <a:buNone/>
            </a:pPr>
            <a:r>
              <a:rPr lang="en-GB" sz="1000" i="1">
                <a:solidFill>
                  <a:schemeClr val="dk1"/>
                </a:solidFill>
              </a:rPr>
              <a:t>Line2: SV3D result (image, result)</a:t>
            </a:r>
            <a:endParaRPr sz="1000" i="1">
              <a:solidFill>
                <a:schemeClr val="dk1"/>
              </a:solidFill>
            </a:endParaRPr>
          </a:p>
          <a:p>
            <a:pPr marL="0" lvl="0" indent="0" algn="l" rtl="0">
              <a:spcBef>
                <a:spcPts val="0"/>
              </a:spcBef>
              <a:spcAft>
                <a:spcPts val="0"/>
              </a:spcAft>
              <a:buClr>
                <a:schemeClr val="dk1"/>
              </a:buClr>
              <a:buSzPts val="1100"/>
              <a:buFont typeface="Arial"/>
              <a:buNone/>
            </a:pPr>
            <a:r>
              <a:rPr lang="en-GB" sz="1000" i="1">
                <a:solidFill>
                  <a:schemeClr val="dk1"/>
                </a:solidFill>
              </a:rPr>
              <a:t>Line2: MVGenMaster result (image, result)</a:t>
            </a:r>
            <a:endParaRPr sz="1000" i="1">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45"/>
          <p:cNvPicPr preferRelativeResize="0"/>
          <p:nvPr/>
        </p:nvPicPr>
        <p:blipFill>
          <a:blip r:embed="rId3">
            <a:alphaModFix/>
          </a:blip>
          <a:stretch>
            <a:fillRect/>
          </a:stretch>
        </p:blipFill>
        <p:spPr>
          <a:xfrm>
            <a:off x="2569150" y="1967951"/>
            <a:ext cx="1387417" cy="1387417"/>
          </a:xfrm>
          <a:prstGeom prst="rect">
            <a:avLst/>
          </a:prstGeom>
          <a:noFill/>
          <a:ln>
            <a:noFill/>
          </a:ln>
        </p:spPr>
      </p:pic>
      <p:pic>
        <p:nvPicPr>
          <p:cNvPr id="478" name="Google Shape;478;p45"/>
          <p:cNvPicPr preferRelativeResize="0"/>
          <p:nvPr/>
        </p:nvPicPr>
        <p:blipFill>
          <a:blip r:embed="rId4">
            <a:alphaModFix/>
          </a:blip>
          <a:stretch>
            <a:fillRect/>
          </a:stretch>
        </p:blipFill>
        <p:spPr>
          <a:xfrm>
            <a:off x="6965257" y="2002757"/>
            <a:ext cx="1352741" cy="1352741"/>
          </a:xfrm>
          <a:prstGeom prst="rect">
            <a:avLst/>
          </a:prstGeom>
          <a:noFill/>
          <a:ln>
            <a:noFill/>
          </a:ln>
        </p:spPr>
      </p:pic>
      <p:pic>
        <p:nvPicPr>
          <p:cNvPr id="479" name="Google Shape;479;p45"/>
          <p:cNvPicPr preferRelativeResize="0"/>
          <p:nvPr/>
        </p:nvPicPr>
        <p:blipFill>
          <a:blip r:embed="rId5">
            <a:alphaModFix/>
          </a:blip>
          <a:stretch>
            <a:fillRect/>
          </a:stretch>
        </p:blipFill>
        <p:spPr>
          <a:xfrm>
            <a:off x="4046283" y="1952389"/>
            <a:ext cx="1418536" cy="1418536"/>
          </a:xfrm>
          <a:prstGeom prst="rect">
            <a:avLst/>
          </a:prstGeom>
          <a:noFill/>
          <a:ln>
            <a:noFill/>
          </a:ln>
        </p:spPr>
      </p:pic>
      <p:pic>
        <p:nvPicPr>
          <p:cNvPr id="480" name="Google Shape;480;p45"/>
          <p:cNvPicPr preferRelativeResize="0"/>
          <p:nvPr/>
        </p:nvPicPr>
        <p:blipFill>
          <a:blip r:embed="rId6">
            <a:alphaModFix/>
          </a:blip>
          <a:stretch>
            <a:fillRect/>
          </a:stretch>
        </p:blipFill>
        <p:spPr>
          <a:xfrm>
            <a:off x="4073728" y="908645"/>
            <a:ext cx="1002039" cy="1002054"/>
          </a:xfrm>
          <a:prstGeom prst="rect">
            <a:avLst/>
          </a:prstGeom>
          <a:noFill/>
          <a:ln>
            <a:noFill/>
          </a:ln>
        </p:spPr>
      </p:pic>
      <p:pic>
        <p:nvPicPr>
          <p:cNvPr id="481" name="Google Shape;481;p45"/>
          <p:cNvPicPr preferRelativeResize="0"/>
          <p:nvPr/>
        </p:nvPicPr>
        <p:blipFill>
          <a:blip r:embed="rId7">
            <a:alphaModFix/>
          </a:blip>
          <a:stretch>
            <a:fillRect/>
          </a:stretch>
        </p:blipFill>
        <p:spPr>
          <a:xfrm>
            <a:off x="5595908" y="898750"/>
            <a:ext cx="1064578" cy="1064578"/>
          </a:xfrm>
          <a:prstGeom prst="rect">
            <a:avLst/>
          </a:prstGeom>
          <a:noFill/>
          <a:ln>
            <a:noFill/>
          </a:ln>
        </p:spPr>
      </p:pic>
      <p:pic>
        <p:nvPicPr>
          <p:cNvPr id="482" name="Google Shape;482;p45"/>
          <p:cNvPicPr preferRelativeResize="0"/>
          <p:nvPr/>
        </p:nvPicPr>
        <p:blipFill>
          <a:blip r:embed="rId8">
            <a:alphaModFix/>
          </a:blip>
          <a:stretch>
            <a:fillRect/>
          </a:stretch>
        </p:blipFill>
        <p:spPr>
          <a:xfrm>
            <a:off x="7180645" y="990693"/>
            <a:ext cx="972635" cy="972635"/>
          </a:xfrm>
          <a:prstGeom prst="rect">
            <a:avLst/>
          </a:prstGeom>
          <a:noFill/>
          <a:ln>
            <a:noFill/>
          </a:ln>
        </p:spPr>
      </p:pic>
      <p:pic>
        <p:nvPicPr>
          <p:cNvPr id="483" name="Google Shape;483;p45"/>
          <p:cNvPicPr preferRelativeResize="0"/>
          <p:nvPr/>
        </p:nvPicPr>
        <p:blipFill>
          <a:blip r:embed="rId9">
            <a:alphaModFix/>
          </a:blip>
          <a:stretch>
            <a:fillRect/>
          </a:stretch>
        </p:blipFill>
        <p:spPr>
          <a:xfrm>
            <a:off x="2728538" y="949811"/>
            <a:ext cx="919721" cy="919721"/>
          </a:xfrm>
          <a:prstGeom prst="rect">
            <a:avLst/>
          </a:prstGeom>
          <a:noFill/>
          <a:ln>
            <a:noFill/>
          </a:ln>
        </p:spPr>
      </p:pic>
      <p:pic>
        <p:nvPicPr>
          <p:cNvPr id="484" name="Google Shape;484;p45" title="000000_scene2_bottle_focus3.gif"/>
          <p:cNvPicPr preferRelativeResize="0"/>
          <p:nvPr/>
        </p:nvPicPr>
        <p:blipFill>
          <a:blip r:embed="rId10">
            <a:alphaModFix/>
          </a:blip>
          <a:stretch>
            <a:fillRect/>
          </a:stretch>
        </p:blipFill>
        <p:spPr>
          <a:xfrm>
            <a:off x="2801636" y="3523485"/>
            <a:ext cx="1144472" cy="1144472"/>
          </a:xfrm>
          <a:prstGeom prst="rect">
            <a:avLst/>
          </a:prstGeom>
          <a:noFill/>
          <a:ln>
            <a:noFill/>
          </a:ln>
        </p:spPr>
      </p:pic>
      <p:sp>
        <p:nvSpPr>
          <p:cNvPr id="485" name="Google Shape;485;p45"/>
          <p:cNvSpPr txBox="1"/>
          <p:nvPr/>
        </p:nvSpPr>
        <p:spPr>
          <a:xfrm>
            <a:off x="944804" y="3800938"/>
            <a:ext cx="150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dk2"/>
                </a:solidFill>
              </a:rPr>
              <a:t>InstantMesh</a:t>
            </a:r>
            <a:endParaRPr b="1">
              <a:solidFill>
                <a:schemeClr val="dk2"/>
              </a:solidFill>
            </a:endParaRPr>
          </a:p>
          <a:p>
            <a:pPr marL="0" lvl="0" indent="0" algn="l" rtl="0">
              <a:spcBef>
                <a:spcPts val="0"/>
              </a:spcBef>
              <a:spcAft>
                <a:spcPts val="0"/>
              </a:spcAft>
              <a:buNone/>
            </a:pPr>
            <a:r>
              <a:rPr lang="en-GB">
                <a:solidFill>
                  <a:schemeClr val="dk2"/>
                </a:solidFill>
              </a:rPr>
              <a:t>Best Case</a:t>
            </a:r>
            <a:endParaRPr>
              <a:solidFill>
                <a:schemeClr val="dk2"/>
              </a:solidFill>
            </a:endParaRPr>
          </a:p>
        </p:txBody>
      </p:sp>
      <p:pic>
        <p:nvPicPr>
          <p:cNvPr id="486" name="Google Shape;486;p45" title="000000_scene2_controller_focus2.gif"/>
          <p:cNvPicPr preferRelativeResize="0"/>
          <p:nvPr/>
        </p:nvPicPr>
        <p:blipFill>
          <a:blip r:embed="rId11">
            <a:alphaModFix/>
          </a:blip>
          <a:stretch>
            <a:fillRect/>
          </a:stretch>
        </p:blipFill>
        <p:spPr>
          <a:xfrm>
            <a:off x="4256239" y="3523486"/>
            <a:ext cx="1144472" cy="1144496"/>
          </a:xfrm>
          <a:prstGeom prst="rect">
            <a:avLst/>
          </a:prstGeom>
          <a:noFill/>
          <a:ln>
            <a:noFill/>
          </a:ln>
        </p:spPr>
      </p:pic>
      <p:pic>
        <p:nvPicPr>
          <p:cNvPr id="487" name="Google Shape;487;p45" title="000000_scene2_cup_focus3.gif"/>
          <p:cNvPicPr preferRelativeResize="0"/>
          <p:nvPr/>
        </p:nvPicPr>
        <p:blipFill>
          <a:blip r:embed="rId12">
            <a:alphaModFix/>
          </a:blip>
          <a:stretch>
            <a:fillRect/>
          </a:stretch>
        </p:blipFill>
        <p:spPr>
          <a:xfrm>
            <a:off x="5544465" y="3435634"/>
            <a:ext cx="1320182" cy="1320206"/>
          </a:xfrm>
          <a:prstGeom prst="rect">
            <a:avLst/>
          </a:prstGeom>
          <a:noFill/>
          <a:ln>
            <a:noFill/>
          </a:ln>
        </p:spPr>
      </p:pic>
      <p:pic>
        <p:nvPicPr>
          <p:cNvPr id="488" name="Google Shape;488;p45" title="000000_scene2_fork_focus1.gif"/>
          <p:cNvPicPr preferRelativeResize="0"/>
          <p:nvPr/>
        </p:nvPicPr>
        <p:blipFill>
          <a:blip r:embed="rId13">
            <a:alphaModFix/>
          </a:blip>
          <a:stretch>
            <a:fillRect/>
          </a:stretch>
        </p:blipFill>
        <p:spPr>
          <a:xfrm>
            <a:off x="7008425" y="3419375"/>
            <a:ext cx="1352725" cy="1352725"/>
          </a:xfrm>
          <a:prstGeom prst="rect">
            <a:avLst/>
          </a:prstGeom>
          <a:noFill/>
          <a:ln>
            <a:noFill/>
          </a:ln>
        </p:spPr>
      </p:pic>
      <p:pic>
        <p:nvPicPr>
          <p:cNvPr id="489" name="Google Shape;489;p45"/>
          <p:cNvPicPr preferRelativeResize="0"/>
          <p:nvPr/>
        </p:nvPicPr>
        <p:blipFill>
          <a:blip r:embed="rId14">
            <a:alphaModFix/>
          </a:blip>
          <a:stretch>
            <a:fillRect/>
          </a:stretch>
        </p:blipFill>
        <p:spPr>
          <a:xfrm>
            <a:off x="5566552" y="2030626"/>
            <a:ext cx="1296974" cy="1296974"/>
          </a:xfrm>
          <a:prstGeom prst="rect">
            <a:avLst/>
          </a:prstGeom>
          <a:noFill/>
          <a:ln>
            <a:noFill/>
          </a:ln>
        </p:spPr>
      </p:pic>
      <p:sp>
        <p:nvSpPr>
          <p:cNvPr id="490" name="Google Shape;490;p45"/>
          <p:cNvSpPr txBox="1"/>
          <p:nvPr/>
        </p:nvSpPr>
        <p:spPr>
          <a:xfrm>
            <a:off x="1022325" y="2694275"/>
            <a:ext cx="69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Era3D</a:t>
            </a:r>
            <a:endParaRPr b="1"/>
          </a:p>
        </p:txBody>
      </p:sp>
      <p:sp>
        <p:nvSpPr>
          <p:cNvPr id="491" name="Google Shape;491;p45"/>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2500" b="1">
                <a:solidFill>
                  <a:schemeClr val="lt2"/>
                </a:solidFill>
              </a:rPr>
              <a:t>Generation models: Multiview Generation</a:t>
            </a:r>
            <a:endParaRPr sz="2500">
              <a:solidFill>
                <a:schemeClr val="accent1"/>
              </a:solidFill>
              <a:latin typeface="Arial"/>
              <a:ea typeface="Arial"/>
              <a:cs typeface="Arial"/>
              <a:sym typeface="Arial"/>
            </a:endParaRPr>
          </a:p>
        </p:txBody>
      </p:sp>
      <p:pic>
        <p:nvPicPr>
          <p:cNvPr id="492" name="Google Shape;492;p45"/>
          <p:cNvPicPr preferRelativeResize="0"/>
          <p:nvPr/>
        </p:nvPicPr>
        <p:blipFill rotWithShape="1">
          <a:blip r:embed="rId15">
            <a:alphaModFix/>
          </a:blip>
          <a:srcRect/>
          <a:stretch/>
        </p:blipFill>
        <p:spPr>
          <a:xfrm>
            <a:off x="7261546" y="135063"/>
            <a:ext cx="983780" cy="691150"/>
          </a:xfrm>
          <a:prstGeom prst="rect">
            <a:avLst/>
          </a:prstGeom>
          <a:noFill/>
          <a:ln>
            <a:noFill/>
          </a:ln>
        </p:spPr>
      </p:pic>
      <p:sp>
        <p:nvSpPr>
          <p:cNvPr id="493" name="Google Shape;493;p4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27</a:t>
            </a:fld>
            <a:endParaRPr>
              <a:latin typeface="Arial"/>
              <a:ea typeface="Arial"/>
              <a:cs typeface="Arial"/>
              <a:sym typeface="Arial"/>
            </a:endParaRPr>
          </a:p>
        </p:txBody>
      </p:sp>
      <p:sp>
        <p:nvSpPr>
          <p:cNvPr id="494" name="Google Shape;494;p45"/>
          <p:cNvSpPr txBox="1"/>
          <p:nvPr/>
        </p:nvSpPr>
        <p:spPr>
          <a:xfrm>
            <a:off x="0" y="4492750"/>
            <a:ext cx="9234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Li, P., Liu, Y., Long, X., Zhang, F., Lin, C., Li, M., ... &amp; Guo, Y. (2024). Era3d: High-resolution multiview diffusion using efficient row-wise attention. Advances in Neural Information Processing Systems, 37, 55975-56000.</a:t>
            </a:r>
            <a:endParaRPr sz="800">
              <a:solidFill>
                <a:schemeClr val="dk1"/>
              </a:solidFill>
            </a:endParaRPr>
          </a:p>
          <a:p>
            <a:pPr marL="0" lvl="0" indent="0" algn="l" rtl="0">
              <a:spcBef>
                <a:spcPts val="0"/>
              </a:spcBef>
              <a:spcAft>
                <a:spcPts val="0"/>
              </a:spcAft>
              <a:buClr>
                <a:schemeClr val="dk1"/>
              </a:buClr>
              <a:buSzPts val="1100"/>
              <a:buFont typeface="Arial"/>
              <a:buNone/>
            </a:pPr>
            <a:r>
              <a:rPr lang="en-GB" sz="800">
                <a:solidFill>
                  <a:schemeClr val="dk1"/>
                </a:solidFill>
              </a:rPr>
              <a:t>Xu, J., Cheng, W., Gao, Y., Wang, X., Gao, S., &amp; Shan, Y. (2024). Instantmesh: Efficient 3d mesh generation from a single image with sparse-view large reconstruction models. arXiv preprint arXiv:2404.07191.</a:t>
            </a:r>
            <a:endParaRPr sz="800">
              <a:solidFill>
                <a:schemeClr val="dk1"/>
              </a:solidFill>
            </a:endParaRPr>
          </a:p>
        </p:txBody>
      </p:sp>
      <p:sp>
        <p:nvSpPr>
          <p:cNvPr id="495" name="Google Shape;495;p45"/>
          <p:cNvSpPr txBox="1"/>
          <p:nvPr/>
        </p:nvSpPr>
        <p:spPr>
          <a:xfrm>
            <a:off x="406725" y="908661"/>
            <a:ext cx="1930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a:t>
            </a:r>
            <a:endParaRPr sz="1000" i="1">
              <a:solidFill>
                <a:schemeClr val="dk1"/>
              </a:solidFill>
            </a:endParaRPr>
          </a:p>
          <a:p>
            <a:pPr marL="0" lvl="0" indent="0" algn="l" rtl="0">
              <a:spcBef>
                <a:spcPts val="0"/>
              </a:spcBef>
              <a:spcAft>
                <a:spcPts val="0"/>
              </a:spcAft>
              <a:buNone/>
            </a:pPr>
            <a:r>
              <a:rPr lang="en-GB" sz="1000" i="1">
                <a:solidFill>
                  <a:schemeClr val="dk1"/>
                </a:solidFill>
              </a:rPr>
              <a:t>Line1: input image</a:t>
            </a:r>
            <a:endParaRPr sz="1000" i="1">
              <a:solidFill>
                <a:schemeClr val="dk1"/>
              </a:solidFill>
            </a:endParaRPr>
          </a:p>
          <a:p>
            <a:pPr marL="0" lvl="0" indent="0" algn="l" rtl="0">
              <a:spcBef>
                <a:spcPts val="0"/>
              </a:spcBef>
              <a:spcAft>
                <a:spcPts val="0"/>
              </a:spcAft>
              <a:buNone/>
            </a:pPr>
            <a:r>
              <a:rPr lang="en-GB" sz="1000" i="1">
                <a:solidFill>
                  <a:schemeClr val="dk1"/>
                </a:solidFill>
              </a:rPr>
              <a:t>Line2: Era3D result</a:t>
            </a:r>
            <a:endParaRPr sz="1000" i="1">
              <a:solidFill>
                <a:schemeClr val="dk1"/>
              </a:solidFill>
            </a:endParaRPr>
          </a:p>
          <a:p>
            <a:pPr marL="0" lvl="0" indent="0" algn="l" rtl="0">
              <a:spcBef>
                <a:spcPts val="0"/>
              </a:spcBef>
              <a:spcAft>
                <a:spcPts val="0"/>
              </a:spcAft>
              <a:buNone/>
            </a:pPr>
            <a:r>
              <a:rPr lang="en-GB" sz="1000" i="1">
                <a:solidFill>
                  <a:schemeClr val="dk1"/>
                </a:solidFill>
              </a:rPr>
              <a:t>Line3: InstantMesh result</a:t>
            </a:r>
            <a:endParaRPr sz="1000" i="1">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6"/>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Generation models: Multiview Generation</a:t>
            </a:r>
            <a:endParaRPr sz="1600">
              <a:solidFill>
                <a:schemeClr val="accent1"/>
              </a:solidFill>
              <a:latin typeface="Arial"/>
              <a:ea typeface="Arial"/>
              <a:cs typeface="Arial"/>
              <a:sym typeface="Arial"/>
            </a:endParaRPr>
          </a:p>
        </p:txBody>
      </p:sp>
      <p:sp>
        <p:nvSpPr>
          <p:cNvPr id="501" name="Google Shape;501;p46"/>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28</a:t>
            </a:fld>
            <a:endParaRPr>
              <a:latin typeface="Arial"/>
              <a:ea typeface="Arial"/>
              <a:cs typeface="Arial"/>
              <a:sym typeface="Arial"/>
            </a:endParaRPr>
          </a:p>
        </p:txBody>
      </p:sp>
      <p:sp>
        <p:nvSpPr>
          <p:cNvPr id="502" name="Google Shape;502;p46"/>
          <p:cNvSpPr txBox="1">
            <a:spLocks noGrp="1"/>
          </p:cNvSpPr>
          <p:nvPr>
            <p:ph type="body" idx="1"/>
          </p:nvPr>
        </p:nvSpPr>
        <p:spPr>
          <a:xfrm>
            <a:off x="318025" y="1192875"/>
            <a:ext cx="7927200" cy="3619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sz="1600" b="1"/>
              <a:t>Conclusion: </a:t>
            </a:r>
            <a:endParaRPr sz="1600" b="1"/>
          </a:p>
          <a:p>
            <a:pPr marL="457200" lvl="0" indent="-317500" algn="l" rtl="0">
              <a:spcBef>
                <a:spcPts val="0"/>
              </a:spcBef>
              <a:spcAft>
                <a:spcPts val="0"/>
              </a:spcAft>
              <a:buSzPts val="1400"/>
              <a:buChar char="-"/>
            </a:pPr>
            <a:r>
              <a:rPr lang="en-GB"/>
              <a:t>Results are not better than InstantMesh. </a:t>
            </a:r>
            <a:endParaRPr/>
          </a:p>
          <a:p>
            <a:pPr marL="0" lvl="0" indent="0" algn="l" rtl="0">
              <a:spcBef>
                <a:spcPts val="0"/>
              </a:spcBef>
              <a:spcAft>
                <a:spcPts val="0"/>
              </a:spcAft>
              <a:buNone/>
            </a:pPr>
            <a:endParaRPr/>
          </a:p>
          <a:p>
            <a:pPr marL="0" lvl="0" indent="0" algn="l" rtl="0">
              <a:spcBef>
                <a:spcPts val="0"/>
              </a:spcBef>
              <a:spcAft>
                <a:spcPts val="0"/>
              </a:spcAft>
              <a:buNone/>
            </a:pPr>
            <a:r>
              <a:rPr lang="en-GB" sz="1600" b="1"/>
              <a:t>Comment: </a:t>
            </a:r>
            <a:endParaRPr sz="1600" b="1"/>
          </a:p>
          <a:p>
            <a:pPr marL="457200" lvl="0" indent="-317500" algn="l" rtl="0">
              <a:spcBef>
                <a:spcPts val="0"/>
              </a:spcBef>
              <a:spcAft>
                <a:spcPts val="0"/>
              </a:spcAft>
              <a:buClr>
                <a:schemeClr val="dk1"/>
              </a:buClr>
              <a:buSzPts val="1400"/>
              <a:buChar char="-"/>
            </a:pPr>
            <a:r>
              <a:rPr lang="en-GB"/>
              <a:t>Multiview generation models are outdated.</a:t>
            </a:r>
            <a:endParaRPr/>
          </a:p>
          <a:p>
            <a:pPr marL="457200" lvl="0" indent="-317500" algn="l" rtl="0">
              <a:spcBef>
                <a:spcPts val="0"/>
              </a:spcBef>
              <a:spcAft>
                <a:spcPts val="0"/>
              </a:spcAft>
              <a:buSzPts val="1400"/>
              <a:buChar char="-"/>
            </a:pPr>
            <a:r>
              <a:rPr lang="en-GB"/>
              <a:t>Before 2025, multiview generation is necessary for 3d mesh generation</a:t>
            </a:r>
            <a:endParaRPr/>
          </a:p>
          <a:p>
            <a:pPr marL="457200" lvl="0" indent="-317500" algn="l" rtl="0">
              <a:lnSpc>
                <a:spcPct val="115000"/>
              </a:lnSpc>
              <a:spcBef>
                <a:spcPts val="0"/>
              </a:spcBef>
              <a:spcAft>
                <a:spcPts val="0"/>
              </a:spcAft>
              <a:buSzPts val="1400"/>
              <a:buChar char="-"/>
            </a:pPr>
            <a:r>
              <a:rPr lang="en-GB"/>
              <a:t>But in 2025, multiview is no longer necessary as the separate part of image-to-3d model. </a:t>
            </a:r>
            <a:endParaRPr/>
          </a:p>
          <a:p>
            <a:pPr marL="457200" lvl="0" indent="-317500" algn="l" rtl="0">
              <a:spcBef>
                <a:spcPts val="0"/>
              </a:spcBef>
              <a:spcAft>
                <a:spcPts val="0"/>
              </a:spcAft>
              <a:buSzPts val="1400"/>
              <a:buChar char="-"/>
            </a:pPr>
            <a:r>
              <a:rPr lang="en-GB"/>
              <a:t>Current Model are tend to adopt an end-to-end design.</a:t>
            </a:r>
            <a:endParaRPr/>
          </a:p>
          <a:p>
            <a:pPr marL="228600" lvl="0" indent="0" algn="l" rtl="0">
              <a:lnSpc>
                <a:spcPct val="114000"/>
              </a:lnSpc>
              <a:spcBef>
                <a:spcPts val="0"/>
              </a:spcBef>
              <a:spcAft>
                <a:spcPts val="0"/>
              </a:spcAft>
              <a:buClr>
                <a:schemeClr val="dk1"/>
              </a:buClr>
              <a:buSzPts val="1400"/>
              <a:buNone/>
            </a:pPr>
            <a:endParaRPr sz="1200">
              <a:solidFill>
                <a:schemeClr val="dk1"/>
              </a:solidFill>
              <a:latin typeface="Arial"/>
              <a:ea typeface="Arial"/>
              <a:cs typeface="Arial"/>
              <a:sym typeface="Arial"/>
            </a:endParaRPr>
          </a:p>
        </p:txBody>
      </p:sp>
      <p:pic>
        <p:nvPicPr>
          <p:cNvPr id="503" name="Google Shape;503;p46"/>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504" name="Google Shape;504;p46"/>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7"/>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dirty="0">
                <a:solidFill>
                  <a:schemeClr val="lt2"/>
                </a:solidFill>
              </a:rPr>
              <a:t>Generation models</a:t>
            </a:r>
            <a:r>
              <a:rPr lang="en-US" altLang="zh-CN" b="1" dirty="0">
                <a:solidFill>
                  <a:schemeClr val="lt2"/>
                </a:solidFill>
              </a:rPr>
              <a:t>:</a:t>
            </a:r>
            <a:r>
              <a:rPr lang="zh-CN" altLang="en-US" b="1" dirty="0">
                <a:solidFill>
                  <a:schemeClr val="lt2"/>
                </a:solidFill>
              </a:rPr>
              <a:t> </a:t>
            </a:r>
            <a:r>
              <a:rPr lang="en-US" altLang="zh-CN" b="1" dirty="0">
                <a:solidFill>
                  <a:schemeClr val="lt2"/>
                </a:solidFill>
              </a:rPr>
              <a:t>End-to-End</a:t>
            </a:r>
            <a:endParaRPr sz="1600" dirty="0">
              <a:solidFill>
                <a:schemeClr val="accent1"/>
              </a:solidFill>
              <a:latin typeface="Arial"/>
              <a:ea typeface="Arial"/>
              <a:cs typeface="Arial"/>
              <a:sym typeface="Arial"/>
            </a:endParaRPr>
          </a:p>
        </p:txBody>
      </p:sp>
      <p:sp>
        <p:nvSpPr>
          <p:cNvPr id="510" name="Google Shape;510;p47"/>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29</a:t>
            </a:fld>
            <a:endParaRPr>
              <a:latin typeface="Arial"/>
              <a:ea typeface="Arial"/>
              <a:cs typeface="Arial"/>
              <a:sym typeface="Arial"/>
            </a:endParaRPr>
          </a:p>
        </p:txBody>
      </p:sp>
      <p:pic>
        <p:nvPicPr>
          <p:cNvPr id="511" name="Google Shape;511;p47"/>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512" name="Google Shape;512;p47"/>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513" name="Google Shape;513;p47"/>
          <p:cNvPicPr preferRelativeResize="0"/>
          <p:nvPr/>
        </p:nvPicPr>
        <p:blipFill>
          <a:blip r:embed="rId4">
            <a:alphaModFix/>
          </a:blip>
          <a:stretch>
            <a:fillRect/>
          </a:stretch>
        </p:blipFill>
        <p:spPr>
          <a:xfrm>
            <a:off x="3000000" y="654838"/>
            <a:ext cx="5202826" cy="1791024"/>
          </a:xfrm>
          <a:prstGeom prst="rect">
            <a:avLst/>
          </a:prstGeom>
          <a:noFill/>
          <a:ln>
            <a:noFill/>
          </a:ln>
        </p:spPr>
      </p:pic>
      <p:pic>
        <p:nvPicPr>
          <p:cNvPr id="514" name="Google Shape;514;p47"/>
          <p:cNvPicPr preferRelativeResize="0"/>
          <p:nvPr/>
        </p:nvPicPr>
        <p:blipFill>
          <a:blip r:embed="rId5">
            <a:alphaModFix/>
          </a:blip>
          <a:stretch>
            <a:fillRect/>
          </a:stretch>
        </p:blipFill>
        <p:spPr>
          <a:xfrm>
            <a:off x="3641288" y="2609700"/>
            <a:ext cx="3920250" cy="2442999"/>
          </a:xfrm>
          <a:prstGeom prst="rect">
            <a:avLst/>
          </a:prstGeom>
          <a:noFill/>
          <a:ln>
            <a:noFill/>
          </a:ln>
        </p:spPr>
      </p:pic>
      <p:sp>
        <p:nvSpPr>
          <p:cNvPr id="515" name="Google Shape;515;p47"/>
          <p:cNvSpPr txBox="1"/>
          <p:nvPr/>
        </p:nvSpPr>
        <p:spPr>
          <a:xfrm>
            <a:off x="311150" y="973513"/>
            <a:ext cx="2625300" cy="645900"/>
          </a:xfrm>
          <a:prstGeom prst="rect">
            <a:avLst/>
          </a:prstGeom>
          <a:noFill/>
          <a:ln>
            <a:noFill/>
          </a:ln>
        </p:spPr>
        <p:txBody>
          <a:bodyPr spcFirstLastPara="1" wrap="square" lIns="91425" tIns="91425" rIns="91425" bIns="91425" anchor="t" anchorCtr="0">
            <a:spAutoFit/>
          </a:bodyPr>
          <a:lstStyle/>
          <a:p>
            <a:pPr marL="0" lvl="0" indent="0" algn="ctr" rtl="0">
              <a:lnSpc>
                <a:spcPct val="114000"/>
              </a:lnSpc>
              <a:spcBef>
                <a:spcPts val="0"/>
              </a:spcBef>
              <a:spcAft>
                <a:spcPts val="0"/>
              </a:spcAft>
              <a:buNone/>
            </a:pPr>
            <a:r>
              <a:rPr lang="en-GB" b="1">
                <a:solidFill>
                  <a:schemeClr val="dk1"/>
                </a:solidFill>
              </a:rPr>
              <a:t>MIDI-3D</a:t>
            </a:r>
            <a:endParaRPr b="1">
              <a:solidFill>
                <a:schemeClr val="dk1"/>
              </a:solidFill>
            </a:endParaRPr>
          </a:p>
          <a:p>
            <a:pPr marL="0" lvl="0" indent="0" algn="ctr" rtl="0">
              <a:lnSpc>
                <a:spcPct val="114000"/>
              </a:lnSpc>
              <a:spcBef>
                <a:spcPts val="0"/>
              </a:spcBef>
              <a:spcAft>
                <a:spcPts val="0"/>
              </a:spcAft>
              <a:buNone/>
            </a:pPr>
            <a:r>
              <a:rPr lang="en-GB">
                <a:solidFill>
                  <a:schemeClr val="dk1"/>
                </a:solidFill>
              </a:rPr>
              <a:t>Image -&gt; 3D Instances</a:t>
            </a:r>
            <a:endParaRPr>
              <a:solidFill>
                <a:schemeClr val="dk1"/>
              </a:solidFill>
            </a:endParaRPr>
          </a:p>
        </p:txBody>
      </p:sp>
      <p:sp>
        <p:nvSpPr>
          <p:cNvPr id="516" name="Google Shape;516;p47"/>
          <p:cNvSpPr txBox="1"/>
          <p:nvPr/>
        </p:nvSpPr>
        <p:spPr>
          <a:xfrm>
            <a:off x="318025" y="3508250"/>
            <a:ext cx="3346800" cy="645900"/>
          </a:xfrm>
          <a:prstGeom prst="rect">
            <a:avLst/>
          </a:prstGeom>
          <a:noFill/>
          <a:ln>
            <a:noFill/>
          </a:ln>
        </p:spPr>
        <p:txBody>
          <a:bodyPr spcFirstLastPara="1" wrap="square" lIns="91425" tIns="91425" rIns="91425" bIns="91425" anchor="t" anchorCtr="0">
            <a:spAutoFit/>
          </a:bodyPr>
          <a:lstStyle/>
          <a:p>
            <a:pPr marL="0" lvl="0" indent="0" algn="ctr" rtl="0">
              <a:lnSpc>
                <a:spcPct val="114000"/>
              </a:lnSpc>
              <a:spcBef>
                <a:spcPts val="0"/>
              </a:spcBef>
              <a:spcAft>
                <a:spcPts val="0"/>
              </a:spcAft>
              <a:buNone/>
            </a:pPr>
            <a:r>
              <a:rPr lang="en-GB" b="1">
                <a:solidFill>
                  <a:schemeClr val="dk1"/>
                </a:solidFill>
              </a:rPr>
              <a:t>Hi3DGen</a:t>
            </a:r>
            <a:endParaRPr b="1">
              <a:solidFill>
                <a:schemeClr val="dk1"/>
              </a:solidFill>
            </a:endParaRPr>
          </a:p>
          <a:p>
            <a:pPr marL="0" lvl="0" indent="0" algn="ctr" rtl="0">
              <a:lnSpc>
                <a:spcPct val="114000"/>
              </a:lnSpc>
              <a:spcBef>
                <a:spcPts val="0"/>
              </a:spcBef>
              <a:spcAft>
                <a:spcPts val="0"/>
              </a:spcAft>
              <a:buNone/>
            </a:pPr>
            <a:r>
              <a:rPr lang="en-GB">
                <a:solidFill>
                  <a:schemeClr val="dk1"/>
                </a:solidFill>
              </a:rPr>
              <a:t>Image -&gt; normal map -&gt; geometry</a:t>
            </a:r>
            <a:endParaRPr>
              <a:solidFill>
                <a:schemeClr val="dk1"/>
              </a:solidFill>
            </a:endParaRPr>
          </a:p>
        </p:txBody>
      </p:sp>
      <p:sp>
        <p:nvSpPr>
          <p:cNvPr id="517" name="Google Shape;517;p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8" name="Google Shape;518;p47"/>
          <p:cNvSpPr txBox="1"/>
          <p:nvPr/>
        </p:nvSpPr>
        <p:spPr>
          <a:xfrm>
            <a:off x="242450" y="2327275"/>
            <a:ext cx="8901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Huang, Z., Guo, Y. C., An, X., Yang, Y., Li, Y., Zou, Z. X., ... &amp; Sheng, L. (2025). Midi: Multi-instance diffusion for single image to 3d scene generation. In Proceedings of the Computer Vision and Pattern Recognition Conference (pp. 23646-23657).</a:t>
            </a:r>
            <a:endParaRPr sz="800">
              <a:solidFill>
                <a:schemeClr val="dk1"/>
              </a:solidFill>
            </a:endParaRPr>
          </a:p>
          <a:p>
            <a:pPr marL="0" lvl="0" indent="0" algn="l" rtl="0">
              <a:spcBef>
                <a:spcPts val="0"/>
              </a:spcBef>
              <a:spcAft>
                <a:spcPts val="0"/>
              </a:spcAft>
              <a:buNone/>
            </a:pPr>
            <a:endParaRPr sz="800">
              <a:solidFill>
                <a:schemeClr val="dk1"/>
              </a:solidFill>
            </a:endParaRPr>
          </a:p>
        </p:txBody>
      </p:sp>
      <p:sp>
        <p:nvSpPr>
          <p:cNvPr id="519" name="Google Shape;519;p47"/>
          <p:cNvSpPr txBox="1"/>
          <p:nvPr/>
        </p:nvSpPr>
        <p:spPr>
          <a:xfrm>
            <a:off x="1233600" y="1930963"/>
            <a:ext cx="176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Outline of Midi-3D</a:t>
            </a:r>
            <a:endParaRPr/>
          </a:p>
        </p:txBody>
      </p:sp>
      <p:sp>
        <p:nvSpPr>
          <p:cNvPr id="520" name="Google Shape;520;p47"/>
          <p:cNvSpPr txBox="1"/>
          <p:nvPr/>
        </p:nvSpPr>
        <p:spPr>
          <a:xfrm>
            <a:off x="1835775" y="4516287"/>
            <a:ext cx="1952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Outline of Hi3DGen</a:t>
            </a:r>
            <a:endParaRPr/>
          </a:p>
        </p:txBody>
      </p:sp>
      <p:sp>
        <p:nvSpPr>
          <p:cNvPr id="521" name="Google Shape;521;p47"/>
          <p:cNvSpPr txBox="1"/>
          <p:nvPr/>
        </p:nvSpPr>
        <p:spPr>
          <a:xfrm>
            <a:off x="7561550" y="3973800"/>
            <a:ext cx="1582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Ye, C., Wu, Y., Lu, Z., Chang, J., Guo, X., Zhou, J., ... &amp; Han, X. (2025). Hi3dgen: High-fidelity 3d geometry generation from images via normal bridging. arXiv preprint arXiv:2503.22236, 3,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sldNum" idx="12"/>
          </p:nvPr>
        </p:nvSpPr>
        <p:spPr>
          <a:xfrm>
            <a:off x="8240400" y="4860000"/>
            <a:ext cx="601500" cy="2739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1100"/>
              <a:buFont typeface="Arial"/>
              <a:buNone/>
            </a:pPr>
            <a:fld id="{00000000-1234-1234-1234-123412341234}" type="slidenum">
              <a:rPr lang="en-GB" sz="1100" b="0" i="0" u="none" strike="noStrike" cap="none">
                <a:solidFill>
                  <a:srgbClr val="FFFFFF"/>
                </a:solidFill>
                <a:latin typeface="Arial"/>
                <a:ea typeface="Arial"/>
                <a:cs typeface="Arial"/>
                <a:sym typeface="Arial"/>
              </a:rPr>
              <a:t>3</a:t>
            </a:fld>
            <a:endParaRPr sz="1100" b="0" i="0" u="none" strike="noStrike" cap="none">
              <a:solidFill>
                <a:srgbClr val="FFFFFF"/>
              </a:solidFill>
              <a:latin typeface="Arial"/>
              <a:ea typeface="Arial"/>
              <a:cs typeface="Arial"/>
              <a:sym typeface="Arial"/>
            </a:endParaRPr>
          </a:p>
        </p:txBody>
      </p:sp>
      <p:sp>
        <p:nvSpPr>
          <p:cNvPr id="133" name="Google Shape;133;p22"/>
          <p:cNvSpPr txBox="1">
            <a:spLocks noGrp="1"/>
          </p:cNvSpPr>
          <p:nvPr>
            <p:ph type="body" idx="1"/>
          </p:nvPr>
        </p:nvSpPr>
        <p:spPr>
          <a:xfrm>
            <a:off x="304812" y="2159705"/>
            <a:ext cx="8927100" cy="82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5400"/>
              <a:t>Motivation</a:t>
            </a:r>
            <a:r>
              <a:rPr lang="en-GB"/>
              <a:t> </a:t>
            </a:r>
            <a:endParaRPr/>
          </a:p>
          <a:p>
            <a:pPr marL="0" lvl="0" indent="0" algn="l" rtl="0">
              <a:lnSpc>
                <a:spcPct val="100000"/>
              </a:lnSpc>
              <a:spcBef>
                <a:spcPts val="0"/>
              </a:spcBef>
              <a:spcAft>
                <a:spcPts val="0"/>
              </a:spcAft>
              <a:buNone/>
            </a:pPr>
            <a:endParaRPr/>
          </a:p>
        </p:txBody>
      </p:sp>
      <p:pic>
        <p:nvPicPr>
          <p:cNvPr id="134" name="Google Shape;134;p22"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135" name="Google Shape;135;p22"/>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8"/>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dirty="0">
                <a:solidFill>
                  <a:schemeClr val="lt2"/>
                </a:solidFill>
              </a:rPr>
              <a:t>Generation models</a:t>
            </a:r>
            <a:r>
              <a:rPr lang="en-US" altLang="zh-CN" b="1" dirty="0">
                <a:solidFill>
                  <a:schemeClr val="lt2"/>
                </a:solidFill>
              </a:rPr>
              <a:t>:</a:t>
            </a:r>
            <a:r>
              <a:rPr lang="zh-CN" altLang="en-US" b="1" dirty="0">
                <a:solidFill>
                  <a:schemeClr val="lt2"/>
                </a:solidFill>
              </a:rPr>
              <a:t> </a:t>
            </a:r>
            <a:r>
              <a:rPr lang="en-US" altLang="zh-CN" b="1" dirty="0">
                <a:solidFill>
                  <a:schemeClr val="lt2"/>
                </a:solidFill>
              </a:rPr>
              <a:t>End-to-End</a:t>
            </a:r>
            <a:endParaRPr sz="1600" dirty="0">
              <a:solidFill>
                <a:schemeClr val="accent1"/>
              </a:solidFill>
              <a:latin typeface="Arial"/>
              <a:ea typeface="Arial"/>
              <a:cs typeface="Arial"/>
              <a:sym typeface="Arial"/>
            </a:endParaRPr>
          </a:p>
        </p:txBody>
      </p:sp>
      <p:sp>
        <p:nvSpPr>
          <p:cNvPr id="527" name="Google Shape;527;p48"/>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30</a:t>
            </a:fld>
            <a:endParaRPr>
              <a:latin typeface="Arial"/>
              <a:ea typeface="Arial"/>
              <a:cs typeface="Arial"/>
              <a:sym typeface="Arial"/>
            </a:endParaRPr>
          </a:p>
        </p:txBody>
      </p:sp>
      <p:pic>
        <p:nvPicPr>
          <p:cNvPr id="528" name="Google Shape;528;p48"/>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529" name="Google Shape;529;p48"/>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530" name="Google Shape;530;p48"/>
          <p:cNvSpPr txBox="1"/>
          <p:nvPr/>
        </p:nvSpPr>
        <p:spPr>
          <a:xfrm>
            <a:off x="554625" y="826225"/>
            <a:ext cx="2625300" cy="891600"/>
          </a:xfrm>
          <a:prstGeom prst="rect">
            <a:avLst/>
          </a:prstGeom>
          <a:noFill/>
          <a:ln>
            <a:noFill/>
          </a:ln>
        </p:spPr>
        <p:txBody>
          <a:bodyPr spcFirstLastPara="1" wrap="square" lIns="91425" tIns="91425" rIns="91425" bIns="91425" anchor="t" anchorCtr="0">
            <a:spAutoFit/>
          </a:bodyPr>
          <a:lstStyle/>
          <a:p>
            <a:pPr marL="0" lvl="0" indent="0" algn="ctr" rtl="0">
              <a:lnSpc>
                <a:spcPct val="114000"/>
              </a:lnSpc>
              <a:spcBef>
                <a:spcPts val="0"/>
              </a:spcBef>
              <a:spcAft>
                <a:spcPts val="0"/>
              </a:spcAft>
              <a:buNone/>
            </a:pPr>
            <a:r>
              <a:rPr lang="en-GB" b="1">
                <a:solidFill>
                  <a:schemeClr val="dk1"/>
                </a:solidFill>
              </a:rPr>
              <a:t>Hunyuan3D 2.5</a:t>
            </a:r>
            <a:endParaRPr b="1">
              <a:solidFill>
                <a:schemeClr val="dk1"/>
              </a:solidFill>
            </a:endParaRPr>
          </a:p>
          <a:p>
            <a:pPr marL="0" lvl="0" indent="0" algn="ctr" rtl="0">
              <a:lnSpc>
                <a:spcPct val="114000"/>
              </a:lnSpc>
              <a:spcBef>
                <a:spcPts val="0"/>
              </a:spcBef>
              <a:spcAft>
                <a:spcPts val="0"/>
              </a:spcAft>
              <a:buNone/>
            </a:pPr>
            <a:r>
              <a:rPr lang="en-GB">
                <a:solidFill>
                  <a:schemeClr val="dk1"/>
                </a:solidFill>
              </a:rPr>
              <a:t>Image -&gt; 3D mesh</a:t>
            </a:r>
            <a:endParaRPr>
              <a:solidFill>
                <a:schemeClr val="dk1"/>
              </a:solidFill>
            </a:endParaRPr>
          </a:p>
          <a:p>
            <a:pPr marL="0" lvl="0" indent="0" algn="ctr" rtl="0">
              <a:lnSpc>
                <a:spcPct val="114000"/>
              </a:lnSpc>
              <a:spcBef>
                <a:spcPts val="0"/>
              </a:spcBef>
              <a:spcAft>
                <a:spcPts val="0"/>
              </a:spcAft>
              <a:buNone/>
            </a:pPr>
            <a:r>
              <a:rPr lang="en-GB">
                <a:solidFill>
                  <a:schemeClr val="dk1"/>
                </a:solidFill>
              </a:rPr>
              <a:t>Image + 3D mesh -&gt; Texture</a:t>
            </a:r>
            <a:endParaRPr>
              <a:solidFill>
                <a:schemeClr val="dk1"/>
              </a:solidFill>
            </a:endParaRPr>
          </a:p>
        </p:txBody>
      </p:sp>
      <p:sp>
        <p:nvSpPr>
          <p:cNvPr id="531" name="Google Shape;531;p48"/>
          <p:cNvSpPr txBox="1"/>
          <p:nvPr/>
        </p:nvSpPr>
        <p:spPr>
          <a:xfrm>
            <a:off x="4680625" y="839625"/>
            <a:ext cx="4146300" cy="891600"/>
          </a:xfrm>
          <a:prstGeom prst="rect">
            <a:avLst/>
          </a:prstGeom>
          <a:noFill/>
          <a:ln>
            <a:noFill/>
          </a:ln>
        </p:spPr>
        <p:txBody>
          <a:bodyPr spcFirstLastPara="1" wrap="square" lIns="91425" tIns="91425" rIns="91425" bIns="91425" anchor="t" anchorCtr="0">
            <a:spAutoFit/>
          </a:bodyPr>
          <a:lstStyle/>
          <a:p>
            <a:pPr marL="0" lvl="0" indent="0" algn="ctr" rtl="0">
              <a:lnSpc>
                <a:spcPct val="114000"/>
              </a:lnSpc>
              <a:spcBef>
                <a:spcPts val="0"/>
              </a:spcBef>
              <a:spcAft>
                <a:spcPts val="0"/>
              </a:spcAft>
              <a:buNone/>
            </a:pPr>
            <a:r>
              <a:rPr lang="en-GB" b="1">
                <a:solidFill>
                  <a:schemeClr val="dk1"/>
                </a:solidFill>
              </a:rPr>
              <a:t>TRELLIS</a:t>
            </a:r>
            <a:endParaRPr b="1">
              <a:solidFill>
                <a:schemeClr val="dk1"/>
              </a:solidFill>
            </a:endParaRPr>
          </a:p>
          <a:p>
            <a:pPr marL="0" lvl="0" indent="0" algn="ctr" rtl="0">
              <a:lnSpc>
                <a:spcPct val="114000"/>
              </a:lnSpc>
              <a:spcBef>
                <a:spcPts val="0"/>
              </a:spcBef>
              <a:spcAft>
                <a:spcPts val="0"/>
              </a:spcAft>
              <a:buNone/>
            </a:pPr>
            <a:r>
              <a:rPr lang="en-GB">
                <a:solidFill>
                  <a:schemeClr val="dk1"/>
                </a:solidFill>
              </a:rPr>
              <a:t>Train: 3D model -&gt; latent space -&gt; 3D model</a:t>
            </a:r>
            <a:endParaRPr>
              <a:solidFill>
                <a:schemeClr val="dk1"/>
              </a:solidFill>
            </a:endParaRPr>
          </a:p>
          <a:p>
            <a:pPr marL="0" lvl="0" indent="0" algn="ctr" rtl="0">
              <a:lnSpc>
                <a:spcPct val="114000"/>
              </a:lnSpc>
              <a:spcBef>
                <a:spcPts val="0"/>
              </a:spcBef>
              <a:spcAft>
                <a:spcPts val="0"/>
              </a:spcAft>
              <a:buNone/>
            </a:pPr>
            <a:r>
              <a:rPr lang="en-GB">
                <a:solidFill>
                  <a:schemeClr val="dk1"/>
                </a:solidFill>
              </a:rPr>
              <a:t>Inference: latent value + image -&gt; 3D model</a:t>
            </a:r>
            <a:endParaRPr>
              <a:solidFill>
                <a:schemeClr val="dk1"/>
              </a:solidFill>
            </a:endParaRPr>
          </a:p>
        </p:txBody>
      </p:sp>
      <p:pic>
        <p:nvPicPr>
          <p:cNvPr id="532" name="Google Shape;532;p48"/>
          <p:cNvPicPr preferRelativeResize="0"/>
          <p:nvPr/>
        </p:nvPicPr>
        <p:blipFill>
          <a:blip r:embed="rId4">
            <a:alphaModFix/>
          </a:blip>
          <a:stretch>
            <a:fillRect/>
          </a:stretch>
        </p:blipFill>
        <p:spPr>
          <a:xfrm>
            <a:off x="386338" y="1634102"/>
            <a:ext cx="2961876" cy="3006076"/>
          </a:xfrm>
          <a:prstGeom prst="rect">
            <a:avLst/>
          </a:prstGeom>
          <a:noFill/>
          <a:ln>
            <a:noFill/>
          </a:ln>
        </p:spPr>
      </p:pic>
      <p:pic>
        <p:nvPicPr>
          <p:cNvPr id="533" name="Google Shape;533;p48"/>
          <p:cNvPicPr preferRelativeResize="0"/>
          <p:nvPr/>
        </p:nvPicPr>
        <p:blipFill>
          <a:blip r:embed="rId5">
            <a:alphaModFix/>
          </a:blip>
          <a:stretch>
            <a:fillRect/>
          </a:stretch>
        </p:blipFill>
        <p:spPr>
          <a:xfrm>
            <a:off x="3653026" y="1744613"/>
            <a:ext cx="5490975" cy="2359403"/>
          </a:xfrm>
          <a:prstGeom prst="rect">
            <a:avLst/>
          </a:prstGeom>
          <a:noFill/>
          <a:ln>
            <a:noFill/>
          </a:ln>
        </p:spPr>
      </p:pic>
      <p:sp>
        <p:nvSpPr>
          <p:cNvPr id="534" name="Google Shape;534;p48"/>
          <p:cNvSpPr txBox="1"/>
          <p:nvPr/>
        </p:nvSpPr>
        <p:spPr>
          <a:xfrm>
            <a:off x="3524700" y="4345625"/>
            <a:ext cx="5619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Lai, Z., Zhao, Y., Liu, H., Zhao, Z., Lin, Q., Shi, H., ... &amp; Guo, C. (2025). Hunyuan3D 2.5: Towards High-Fidelity 3D Assets Generation with Ultimate Details. arXiv preprint arXiv:2506.16504.</a:t>
            </a:r>
            <a:endParaRPr sz="800">
              <a:solidFill>
                <a:schemeClr val="dk1"/>
              </a:solidFill>
            </a:endParaRPr>
          </a:p>
          <a:p>
            <a:pPr marL="0" lvl="0" indent="0" algn="l" rtl="0">
              <a:spcBef>
                <a:spcPts val="0"/>
              </a:spcBef>
              <a:spcAft>
                <a:spcPts val="0"/>
              </a:spcAft>
              <a:buNone/>
            </a:pPr>
            <a:r>
              <a:rPr lang="en-GB" sz="800">
                <a:solidFill>
                  <a:schemeClr val="dk1"/>
                </a:solidFill>
              </a:rPr>
              <a:t>Xiang, J., Lv, Z., Xu, S., Deng, Y., Wang, R., Zhang, B., ... &amp; Yang, J. (2025). Structured 3d latents for scalable and versatile 3d generation. In Proceedings of the Computer Vision and Pattern Recognition Conference (pp. 21469-21480).</a:t>
            </a:r>
            <a:endParaRPr sz="800">
              <a:solidFill>
                <a:schemeClr val="dk1"/>
              </a:solidFill>
            </a:endParaRPr>
          </a:p>
        </p:txBody>
      </p:sp>
      <p:sp>
        <p:nvSpPr>
          <p:cNvPr id="535" name="Google Shape;535;p48"/>
          <p:cNvSpPr txBox="1"/>
          <p:nvPr/>
        </p:nvSpPr>
        <p:spPr>
          <a:xfrm>
            <a:off x="5594625" y="4123275"/>
            <a:ext cx="176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Outline of TRELLIS</a:t>
            </a:r>
            <a:endParaRPr/>
          </a:p>
        </p:txBody>
      </p:sp>
      <p:sp>
        <p:nvSpPr>
          <p:cNvPr id="536" name="Google Shape;536;p48"/>
          <p:cNvSpPr txBox="1"/>
          <p:nvPr/>
        </p:nvSpPr>
        <p:spPr>
          <a:xfrm>
            <a:off x="771838" y="4640175"/>
            <a:ext cx="219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Outline of Hunyuan3D 2.5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40"/>
        <p:cNvGrpSpPr/>
        <p:nvPr/>
      </p:nvGrpSpPr>
      <p:grpSpPr>
        <a:xfrm>
          <a:off x="0" y="0"/>
          <a:ext cx="0" cy="0"/>
          <a:chOff x="0" y="0"/>
          <a:chExt cx="0" cy="0"/>
        </a:xfrm>
      </p:grpSpPr>
      <p:sp>
        <p:nvSpPr>
          <p:cNvPr id="541" name="Google Shape;541;p49"/>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Generation models: Image-to-3d Model </a:t>
            </a:r>
            <a:endParaRPr sz="1600">
              <a:solidFill>
                <a:schemeClr val="accent1"/>
              </a:solidFill>
              <a:latin typeface="Arial"/>
              <a:ea typeface="Arial"/>
              <a:cs typeface="Arial"/>
              <a:sym typeface="Arial"/>
            </a:endParaRPr>
          </a:p>
        </p:txBody>
      </p:sp>
      <p:sp>
        <p:nvSpPr>
          <p:cNvPr id="542" name="Google Shape;542;p49"/>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31</a:t>
            </a:fld>
            <a:endParaRPr>
              <a:latin typeface="Arial"/>
              <a:ea typeface="Arial"/>
              <a:cs typeface="Arial"/>
              <a:sym typeface="Arial"/>
            </a:endParaRPr>
          </a:p>
        </p:txBody>
      </p:sp>
      <p:sp>
        <p:nvSpPr>
          <p:cNvPr id="543" name="Google Shape;543;p49"/>
          <p:cNvSpPr txBox="1">
            <a:spLocks noGrp="1"/>
          </p:cNvSpPr>
          <p:nvPr>
            <p:ph type="body" idx="1"/>
          </p:nvPr>
        </p:nvSpPr>
        <p:spPr>
          <a:xfrm>
            <a:off x="318025" y="1007750"/>
            <a:ext cx="8620800" cy="3635400"/>
          </a:xfrm>
          <a:prstGeom prst="rect">
            <a:avLst/>
          </a:prstGeom>
          <a:noFill/>
          <a:ln>
            <a:noFill/>
          </a:ln>
        </p:spPr>
        <p:txBody>
          <a:bodyPr spcFirstLastPara="1" wrap="square" lIns="0" tIns="0" rIns="0" bIns="0" anchor="t" anchorCtr="0">
            <a:noAutofit/>
          </a:bodyPr>
          <a:lstStyle/>
          <a:p>
            <a:pPr marL="228600" lvl="0" indent="0" algn="l" rtl="0">
              <a:lnSpc>
                <a:spcPct val="114000"/>
              </a:lnSpc>
              <a:spcBef>
                <a:spcPts val="0"/>
              </a:spcBef>
              <a:spcAft>
                <a:spcPts val="0"/>
              </a:spcAft>
              <a:buClr>
                <a:schemeClr val="dk1"/>
              </a:buClr>
              <a:buSzPts val="1400"/>
              <a:buNone/>
            </a:pPr>
            <a:endParaRPr sz="1200">
              <a:solidFill>
                <a:schemeClr val="dk1"/>
              </a:solidFill>
              <a:latin typeface="Arial"/>
              <a:ea typeface="Arial"/>
              <a:cs typeface="Arial"/>
              <a:sym typeface="Arial"/>
            </a:endParaRPr>
          </a:p>
          <a:p>
            <a:pPr marL="0" lvl="0" indent="0" algn="l" rtl="0">
              <a:spcBef>
                <a:spcPts val="0"/>
              </a:spcBef>
              <a:spcAft>
                <a:spcPts val="0"/>
              </a:spcAft>
              <a:buNone/>
            </a:pPr>
            <a:r>
              <a:rPr lang="en-GB" sz="1600" b="1"/>
              <a:t>Tried different entire Generation Model: </a:t>
            </a:r>
            <a:endParaRPr sz="1600"/>
          </a:p>
          <a:p>
            <a:pPr marL="457200" lvl="0" indent="-317500" algn="l" rtl="0">
              <a:spcBef>
                <a:spcPts val="0"/>
              </a:spcBef>
              <a:spcAft>
                <a:spcPts val="0"/>
              </a:spcAft>
              <a:buSzPts val="1400"/>
              <a:buChar char="-"/>
            </a:pPr>
            <a:r>
              <a:rPr lang="en-GB" b="1"/>
              <a:t>New released model in 2025</a:t>
            </a:r>
            <a:endParaRPr b="1"/>
          </a:p>
          <a:p>
            <a:pPr marL="914400" lvl="1" indent="-317500" algn="l" rtl="0">
              <a:spcBef>
                <a:spcPts val="0"/>
              </a:spcBef>
              <a:spcAft>
                <a:spcPts val="0"/>
              </a:spcAft>
              <a:buSzPts val="1400"/>
              <a:buChar char="-"/>
            </a:pPr>
            <a:r>
              <a:rPr lang="en-GB"/>
              <a:t>CraftsMan, Hunyuan3D 2.5, Hi3dGen, TRELLIS, MIDI-3d.</a:t>
            </a:r>
            <a:endParaRPr/>
          </a:p>
          <a:p>
            <a:pPr marL="914400" lvl="0" indent="0" algn="l" rtl="0">
              <a:spcBef>
                <a:spcPts val="0"/>
              </a:spcBef>
              <a:spcAft>
                <a:spcPts val="0"/>
              </a:spcAft>
              <a:buNone/>
            </a:pPr>
            <a:endParaRPr/>
          </a:p>
          <a:p>
            <a:pPr marL="0" lvl="0" indent="0" algn="l" rtl="0">
              <a:spcBef>
                <a:spcPts val="0"/>
              </a:spcBef>
              <a:spcAft>
                <a:spcPts val="0"/>
              </a:spcAft>
              <a:buNone/>
            </a:pPr>
            <a:r>
              <a:rPr lang="en-GB" b="1"/>
              <a:t>Comments</a:t>
            </a:r>
            <a:endParaRPr b="1"/>
          </a:p>
          <a:p>
            <a:pPr marL="457200" lvl="0" indent="-317500" algn="l" rtl="0">
              <a:spcBef>
                <a:spcPts val="0"/>
              </a:spcBef>
              <a:spcAft>
                <a:spcPts val="0"/>
              </a:spcAft>
              <a:buClr>
                <a:schemeClr val="dk1"/>
              </a:buClr>
              <a:buSzPts val="1400"/>
              <a:buChar char="-"/>
            </a:pPr>
            <a:r>
              <a:rPr lang="en-GB" b="1"/>
              <a:t>InstantMesh</a:t>
            </a:r>
            <a:r>
              <a:rPr lang="en-GB"/>
              <a:t> and </a:t>
            </a:r>
            <a:r>
              <a:rPr lang="en-GB" b="1"/>
              <a:t>CraftsMan</a:t>
            </a:r>
            <a:r>
              <a:rPr lang="en-GB"/>
              <a:t> is traditional pipeline: </a:t>
            </a:r>
            <a:r>
              <a:rPr lang="en-GB" b="1"/>
              <a:t>image -&gt; multiview -&gt; 3d mesh</a:t>
            </a:r>
            <a:endParaRPr/>
          </a:p>
          <a:p>
            <a:pPr marL="457200" lvl="0" indent="-317500" algn="l" rtl="0">
              <a:spcBef>
                <a:spcPts val="0"/>
              </a:spcBef>
              <a:spcAft>
                <a:spcPts val="0"/>
              </a:spcAft>
              <a:buClr>
                <a:schemeClr val="dk1"/>
              </a:buClr>
              <a:buSzPts val="1400"/>
              <a:buChar char="-"/>
            </a:pPr>
            <a:r>
              <a:rPr lang="en-GB" b="1"/>
              <a:t>Hunyuan</a:t>
            </a:r>
            <a:r>
              <a:rPr lang="en-GB"/>
              <a:t> specifically designed for a best </a:t>
            </a:r>
            <a:r>
              <a:rPr lang="en-GB" b="1"/>
              <a:t>high-quality material generation</a:t>
            </a:r>
            <a:r>
              <a:rPr lang="en-GB"/>
              <a:t>. </a:t>
            </a:r>
            <a:endParaRPr/>
          </a:p>
          <a:p>
            <a:pPr marL="457200" lvl="0" indent="-317500" algn="l" rtl="0">
              <a:spcBef>
                <a:spcPts val="0"/>
              </a:spcBef>
              <a:spcAft>
                <a:spcPts val="0"/>
              </a:spcAft>
              <a:buClr>
                <a:schemeClr val="dk1"/>
              </a:buClr>
              <a:buSzPts val="1400"/>
              <a:buChar char="-"/>
            </a:pPr>
            <a:r>
              <a:rPr lang="en-GB" b="1"/>
              <a:t>Hi3dGen</a:t>
            </a:r>
            <a:r>
              <a:rPr lang="en-GB"/>
              <a:t> specifically designed for a best </a:t>
            </a:r>
            <a:r>
              <a:rPr lang="en-GB" b="1"/>
              <a:t>high-quality geometry generation</a:t>
            </a:r>
            <a:r>
              <a:rPr lang="en-GB"/>
              <a:t>.</a:t>
            </a:r>
            <a:endParaRPr/>
          </a:p>
          <a:p>
            <a:pPr marL="457200" lvl="0" indent="-317500" algn="l" rtl="0">
              <a:spcBef>
                <a:spcPts val="0"/>
              </a:spcBef>
              <a:spcAft>
                <a:spcPts val="0"/>
              </a:spcAft>
              <a:buClr>
                <a:schemeClr val="dk1"/>
              </a:buClr>
              <a:buSzPts val="1400"/>
              <a:buChar char="-"/>
            </a:pPr>
            <a:r>
              <a:rPr lang="en-GB" b="1"/>
              <a:t>TRELLES</a:t>
            </a:r>
            <a:r>
              <a:rPr lang="en-GB"/>
              <a:t> and </a:t>
            </a:r>
            <a:r>
              <a:rPr lang="en-GB" b="1"/>
              <a:t>MIDI-3D</a:t>
            </a:r>
            <a:r>
              <a:rPr lang="en-GB"/>
              <a:t> are used to </a:t>
            </a:r>
            <a:r>
              <a:rPr lang="en-GB" b="1"/>
              <a:t>generate the whole scene</a:t>
            </a:r>
            <a:r>
              <a:rPr lang="en-GB"/>
              <a:t>.  </a:t>
            </a:r>
            <a:endParaRPr/>
          </a:p>
        </p:txBody>
      </p:sp>
      <p:pic>
        <p:nvPicPr>
          <p:cNvPr id="544" name="Google Shape;544;p49"/>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545" name="Google Shape;545;p49"/>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546" name="Google Shape;546;p49"/>
          <p:cNvSpPr txBox="1"/>
          <p:nvPr/>
        </p:nvSpPr>
        <p:spPr>
          <a:xfrm>
            <a:off x="241825" y="3489369"/>
            <a:ext cx="8759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800">
                <a:solidFill>
                  <a:schemeClr val="dk1"/>
                </a:solidFill>
              </a:rPr>
              <a:t>Xu, J., Cheng, W., Gao, Y., Wang, X., Gao, S., &amp; Shan, Y. (2024). Instantmesh: Efficient 3d mesh generation from a single image with sparse-view large reconstruction models. arXiv preprint arXiv:2404.07191.</a:t>
            </a:r>
            <a:endParaRPr sz="800">
              <a:solidFill>
                <a:schemeClr val="dk1"/>
              </a:solidFill>
            </a:endParaRPr>
          </a:p>
          <a:p>
            <a:pPr marL="0" lvl="0" indent="0" algn="l" rtl="0">
              <a:spcBef>
                <a:spcPts val="0"/>
              </a:spcBef>
              <a:spcAft>
                <a:spcPts val="0"/>
              </a:spcAft>
              <a:buNone/>
            </a:pPr>
            <a:r>
              <a:rPr lang="en-GB" sz="800">
                <a:solidFill>
                  <a:schemeClr val="dk1"/>
                </a:solidFill>
              </a:rPr>
              <a:t>Li, W., Liu, J., Yan, H., Chen, R., Liang, Y., Chen, X., ... &amp; Long, X. (2025). CraftsMan3D: High-fidelity Mesh Generation with 3D Native Diffusion and Interactive Geometry Refiner. In Proceedings of the Computer Vision and Pattern Recognition Conference (pp. 5307-5317).</a:t>
            </a:r>
            <a:endParaRPr sz="800">
              <a:solidFill>
                <a:schemeClr val="dk1"/>
              </a:solidFill>
            </a:endParaRPr>
          </a:p>
          <a:p>
            <a:pPr marL="0" lvl="0" indent="0" algn="l" rtl="0">
              <a:spcBef>
                <a:spcPts val="0"/>
              </a:spcBef>
              <a:spcAft>
                <a:spcPts val="0"/>
              </a:spcAft>
              <a:buClr>
                <a:schemeClr val="dk1"/>
              </a:buClr>
              <a:buSzPts val="1100"/>
              <a:buFont typeface="Arial"/>
              <a:buNone/>
            </a:pPr>
            <a:r>
              <a:rPr lang="en-GB" sz="800">
                <a:solidFill>
                  <a:schemeClr val="dk1"/>
                </a:solidFill>
              </a:rPr>
              <a:t>Lai, Z., Zhao, Y., Liu, H., Zhao, Z., Lin, Q., Shi, H., ... &amp; Guo, C. (2025). Hunyuan3D 2.5: Towards High-Fidelity 3D Assets Generation with Ultimate Details. arXiv preprint arXiv:2506.16504.</a:t>
            </a:r>
            <a:endParaRPr sz="800">
              <a:solidFill>
                <a:schemeClr val="dk1"/>
              </a:solidFill>
            </a:endParaRPr>
          </a:p>
          <a:p>
            <a:pPr marL="0" lvl="0" indent="0" algn="l" rtl="0">
              <a:spcBef>
                <a:spcPts val="0"/>
              </a:spcBef>
              <a:spcAft>
                <a:spcPts val="0"/>
              </a:spcAft>
              <a:buClr>
                <a:schemeClr val="dk1"/>
              </a:buClr>
              <a:buSzPts val="1100"/>
              <a:buFont typeface="Arial"/>
              <a:buNone/>
            </a:pPr>
            <a:r>
              <a:rPr lang="en-GB" sz="800">
                <a:solidFill>
                  <a:schemeClr val="dk1"/>
                </a:solidFill>
              </a:rPr>
              <a:t>Ye, C., Wu, Y., Lu, Z., Chang, J., Guo, X., Zhou, J., ... &amp; Han, X. (2025). Hi3dgen: High-fidelity 3d geometry generation from images via normal bridging. arXiv preprint arXiv:2503.22236, 3, 2.</a:t>
            </a:r>
            <a:endParaRPr sz="800">
              <a:solidFill>
                <a:schemeClr val="dk1"/>
              </a:solidFill>
            </a:endParaRPr>
          </a:p>
          <a:p>
            <a:pPr marL="0" lvl="0" indent="0" algn="l" rtl="0">
              <a:spcBef>
                <a:spcPts val="0"/>
              </a:spcBef>
              <a:spcAft>
                <a:spcPts val="0"/>
              </a:spcAft>
              <a:buClr>
                <a:schemeClr val="dk1"/>
              </a:buClr>
              <a:buSzPts val="1100"/>
              <a:buFont typeface="Arial"/>
              <a:buNone/>
            </a:pPr>
            <a:r>
              <a:rPr lang="en-GB" sz="800">
                <a:solidFill>
                  <a:schemeClr val="dk1"/>
                </a:solidFill>
              </a:rPr>
              <a:t>Xiang, J., Lv, Z., Xu, S., Deng, Y., Wang, R., Zhang, B., ... &amp; Yang, J. (2025). Structured 3d latents for scalable and versatile 3d generation. In Proceedings of the Computer Vision and Pattern Recognition Conference (pp. 21469-21480).</a:t>
            </a:r>
            <a:endParaRPr sz="800">
              <a:solidFill>
                <a:schemeClr val="dk1"/>
              </a:solidFill>
            </a:endParaRPr>
          </a:p>
          <a:p>
            <a:pPr marL="0" lvl="0" indent="0" algn="l" rtl="0">
              <a:spcBef>
                <a:spcPts val="0"/>
              </a:spcBef>
              <a:spcAft>
                <a:spcPts val="0"/>
              </a:spcAft>
              <a:buClr>
                <a:schemeClr val="dk1"/>
              </a:buClr>
              <a:buSzPts val="1100"/>
              <a:buFont typeface="Arial"/>
              <a:buNone/>
            </a:pPr>
            <a:r>
              <a:rPr lang="en-GB" sz="800">
                <a:solidFill>
                  <a:schemeClr val="dk1"/>
                </a:solidFill>
              </a:rPr>
              <a:t>Huang, Z., Guo, Y. C., An, X., Yang, Y., Li, Y., Zou, Z. X., ... &amp; Sheng, L. (2025). Midi: Multi-instance diffusion for single image to 3d scene generation. In Proceedings of the Computer Vision and Pattern Recognition Conference (pp. 23646-23657).</a:t>
            </a:r>
            <a:endParaRPr sz="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0"/>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2500" b="1">
                <a:solidFill>
                  <a:schemeClr val="lt2"/>
                </a:solidFill>
              </a:rPr>
              <a:t>Generation models: InstantMesh (Baseline)</a:t>
            </a:r>
            <a:endParaRPr sz="2500">
              <a:solidFill>
                <a:schemeClr val="accent1"/>
              </a:solidFill>
              <a:latin typeface="Arial"/>
              <a:ea typeface="Arial"/>
              <a:cs typeface="Arial"/>
              <a:sym typeface="Arial"/>
            </a:endParaRPr>
          </a:p>
        </p:txBody>
      </p:sp>
      <p:pic>
        <p:nvPicPr>
          <p:cNvPr id="552" name="Google Shape;552;p50"/>
          <p:cNvPicPr preferRelativeResize="0"/>
          <p:nvPr/>
        </p:nvPicPr>
        <p:blipFill rotWithShape="1">
          <a:blip r:embed="rId3">
            <a:alphaModFix/>
          </a:blip>
          <a:srcRect/>
          <a:stretch/>
        </p:blipFill>
        <p:spPr>
          <a:xfrm>
            <a:off x="7261546" y="135063"/>
            <a:ext cx="983780" cy="691150"/>
          </a:xfrm>
          <a:prstGeom prst="rect">
            <a:avLst/>
          </a:prstGeom>
          <a:noFill/>
          <a:ln>
            <a:noFill/>
          </a:ln>
        </p:spPr>
      </p:pic>
      <p:pic>
        <p:nvPicPr>
          <p:cNvPr id="553" name="Google Shape;553;p50"/>
          <p:cNvPicPr preferRelativeResize="0"/>
          <p:nvPr/>
        </p:nvPicPr>
        <p:blipFill>
          <a:blip r:embed="rId4">
            <a:alphaModFix/>
          </a:blip>
          <a:stretch>
            <a:fillRect/>
          </a:stretch>
        </p:blipFill>
        <p:spPr>
          <a:xfrm rot="5400000">
            <a:off x="100063" y="2999488"/>
            <a:ext cx="1949200" cy="1310825"/>
          </a:xfrm>
          <a:prstGeom prst="rect">
            <a:avLst/>
          </a:prstGeom>
          <a:noFill/>
          <a:ln>
            <a:noFill/>
          </a:ln>
        </p:spPr>
      </p:pic>
      <p:pic>
        <p:nvPicPr>
          <p:cNvPr id="554" name="Google Shape;554;p50"/>
          <p:cNvPicPr preferRelativeResize="0"/>
          <p:nvPr/>
        </p:nvPicPr>
        <p:blipFill>
          <a:blip r:embed="rId5">
            <a:alphaModFix/>
          </a:blip>
          <a:stretch>
            <a:fillRect/>
          </a:stretch>
        </p:blipFill>
        <p:spPr>
          <a:xfrm rot="5400000">
            <a:off x="1570337" y="2997101"/>
            <a:ext cx="2072801" cy="1439175"/>
          </a:xfrm>
          <a:prstGeom prst="rect">
            <a:avLst/>
          </a:prstGeom>
          <a:noFill/>
          <a:ln>
            <a:noFill/>
          </a:ln>
        </p:spPr>
      </p:pic>
      <p:pic>
        <p:nvPicPr>
          <p:cNvPr id="555" name="Google Shape;555;p50"/>
          <p:cNvPicPr preferRelativeResize="0"/>
          <p:nvPr/>
        </p:nvPicPr>
        <p:blipFill>
          <a:blip r:embed="rId6">
            <a:alphaModFix/>
          </a:blip>
          <a:stretch>
            <a:fillRect/>
          </a:stretch>
        </p:blipFill>
        <p:spPr>
          <a:xfrm rot="5400000">
            <a:off x="3620738" y="2658187"/>
            <a:ext cx="1633150" cy="1856025"/>
          </a:xfrm>
          <a:prstGeom prst="rect">
            <a:avLst/>
          </a:prstGeom>
          <a:noFill/>
          <a:ln>
            <a:noFill/>
          </a:ln>
        </p:spPr>
      </p:pic>
      <p:pic>
        <p:nvPicPr>
          <p:cNvPr id="556" name="Google Shape;556;p50"/>
          <p:cNvPicPr preferRelativeResize="0"/>
          <p:nvPr/>
        </p:nvPicPr>
        <p:blipFill>
          <a:blip r:embed="rId7">
            <a:alphaModFix/>
          </a:blip>
          <a:stretch>
            <a:fillRect/>
          </a:stretch>
        </p:blipFill>
        <p:spPr>
          <a:xfrm rot="5400000">
            <a:off x="5232449" y="2998325"/>
            <a:ext cx="1988251" cy="1530800"/>
          </a:xfrm>
          <a:prstGeom prst="rect">
            <a:avLst/>
          </a:prstGeom>
          <a:noFill/>
          <a:ln>
            <a:noFill/>
          </a:ln>
        </p:spPr>
      </p:pic>
      <p:pic>
        <p:nvPicPr>
          <p:cNvPr id="557" name="Google Shape;557;p50"/>
          <p:cNvPicPr preferRelativeResize="0"/>
          <p:nvPr/>
        </p:nvPicPr>
        <p:blipFill>
          <a:blip r:embed="rId8">
            <a:alphaModFix/>
          </a:blip>
          <a:stretch>
            <a:fillRect/>
          </a:stretch>
        </p:blipFill>
        <p:spPr>
          <a:xfrm>
            <a:off x="453425" y="924147"/>
            <a:ext cx="1243475" cy="1613675"/>
          </a:xfrm>
          <a:prstGeom prst="rect">
            <a:avLst/>
          </a:prstGeom>
          <a:noFill/>
          <a:ln>
            <a:noFill/>
          </a:ln>
        </p:spPr>
      </p:pic>
      <p:pic>
        <p:nvPicPr>
          <p:cNvPr id="558" name="Google Shape;558;p50"/>
          <p:cNvPicPr preferRelativeResize="0"/>
          <p:nvPr/>
        </p:nvPicPr>
        <p:blipFill>
          <a:blip r:embed="rId9">
            <a:alphaModFix/>
          </a:blip>
          <a:stretch>
            <a:fillRect/>
          </a:stretch>
        </p:blipFill>
        <p:spPr>
          <a:xfrm>
            <a:off x="1951325" y="910475"/>
            <a:ext cx="1310825" cy="1641025"/>
          </a:xfrm>
          <a:prstGeom prst="rect">
            <a:avLst/>
          </a:prstGeom>
          <a:noFill/>
          <a:ln>
            <a:noFill/>
          </a:ln>
        </p:spPr>
      </p:pic>
      <p:pic>
        <p:nvPicPr>
          <p:cNvPr id="559" name="Google Shape;559;p50"/>
          <p:cNvPicPr preferRelativeResize="0"/>
          <p:nvPr/>
        </p:nvPicPr>
        <p:blipFill>
          <a:blip r:embed="rId10">
            <a:alphaModFix/>
          </a:blip>
          <a:stretch>
            <a:fillRect/>
          </a:stretch>
        </p:blipFill>
        <p:spPr>
          <a:xfrm>
            <a:off x="3623587" y="1015463"/>
            <a:ext cx="1677125" cy="1431052"/>
          </a:xfrm>
          <a:prstGeom prst="rect">
            <a:avLst/>
          </a:prstGeom>
          <a:noFill/>
          <a:ln>
            <a:noFill/>
          </a:ln>
        </p:spPr>
      </p:pic>
      <p:pic>
        <p:nvPicPr>
          <p:cNvPr id="560" name="Google Shape;560;p50"/>
          <p:cNvPicPr preferRelativeResize="0"/>
          <p:nvPr/>
        </p:nvPicPr>
        <p:blipFill>
          <a:blip r:embed="rId11">
            <a:alphaModFix/>
          </a:blip>
          <a:stretch>
            <a:fillRect/>
          </a:stretch>
        </p:blipFill>
        <p:spPr>
          <a:xfrm>
            <a:off x="5555538" y="851637"/>
            <a:ext cx="1518487" cy="1758712"/>
          </a:xfrm>
          <a:prstGeom prst="rect">
            <a:avLst/>
          </a:prstGeom>
          <a:noFill/>
          <a:ln>
            <a:noFill/>
          </a:ln>
        </p:spPr>
      </p:pic>
      <p:pic>
        <p:nvPicPr>
          <p:cNvPr id="561" name="Google Shape;561;p50"/>
          <p:cNvPicPr preferRelativeResize="0"/>
          <p:nvPr/>
        </p:nvPicPr>
        <p:blipFill>
          <a:blip r:embed="rId12">
            <a:alphaModFix/>
          </a:blip>
          <a:stretch>
            <a:fillRect/>
          </a:stretch>
        </p:blipFill>
        <p:spPr>
          <a:xfrm>
            <a:off x="7328875" y="937225"/>
            <a:ext cx="1587550" cy="1587550"/>
          </a:xfrm>
          <a:prstGeom prst="rect">
            <a:avLst/>
          </a:prstGeom>
          <a:noFill/>
          <a:ln>
            <a:noFill/>
          </a:ln>
        </p:spPr>
      </p:pic>
      <p:pic>
        <p:nvPicPr>
          <p:cNvPr id="562" name="Google Shape;562;p50"/>
          <p:cNvPicPr preferRelativeResize="0"/>
          <p:nvPr/>
        </p:nvPicPr>
        <p:blipFill>
          <a:blip r:embed="rId13">
            <a:alphaModFix/>
          </a:blip>
          <a:stretch>
            <a:fillRect/>
          </a:stretch>
        </p:blipFill>
        <p:spPr>
          <a:xfrm>
            <a:off x="7144544" y="2834388"/>
            <a:ext cx="1956219" cy="1641025"/>
          </a:xfrm>
          <a:prstGeom prst="rect">
            <a:avLst/>
          </a:prstGeom>
          <a:noFill/>
          <a:ln>
            <a:noFill/>
          </a:ln>
        </p:spPr>
      </p:pic>
      <p:sp>
        <p:nvSpPr>
          <p:cNvPr id="563" name="Google Shape;563;p50"/>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32</a:t>
            </a:fld>
            <a:endParaRPr>
              <a:latin typeface="Arial"/>
              <a:ea typeface="Arial"/>
              <a:cs typeface="Arial"/>
              <a:sym typeface="Arial"/>
            </a:endParaRPr>
          </a:p>
        </p:txBody>
      </p:sp>
      <p:sp>
        <p:nvSpPr>
          <p:cNvPr id="564" name="Google Shape;564;p50"/>
          <p:cNvSpPr txBox="1">
            <a:spLocks noGrp="1"/>
          </p:cNvSpPr>
          <p:nvPr>
            <p:ph type="ftr" idx="4294967295"/>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565" name="Google Shape;565;p50"/>
          <p:cNvSpPr txBox="1"/>
          <p:nvPr/>
        </p:nvSpPr>
        <p:spPr>
          <a:xfrm>
            <a:off x="216600" y="584375"/>
            <a:ext cx="871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800">
                <a:solidFill>
                  <a:schemeClr val="dk1"/>
                </a:solidFill>
              </a:rPr>
              <a:t>Xu, J., Cheng, W., Gao, Y., Wang, X., Gao, S., &amp; Shan, Y. (2024). Instantmesh: Efficient 3d mesh generation from a single image with sparse-view large reconstruction models. arXiv preprint arXiv:2404.07191.</a:t>
            </a:r>
            <a:endParaRPr/>
          </a:p>
        </p:txBody>
      </p:sp>
      <p:sp>
        <p:nvSpPr>
          <p:cNvPr id="566" name="Google Shape;566;p50"/>
          <p:cNvSpPr txBox="1"/>
          <p:nvPr/>
        </p:nvSpPr>
        <p:spPr>
          <a:xfrm>
            <a:off x="7074025" y="4475436"/>
            <a:ext cx="193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a:t>
            </a:r>
            <a:endParaRPr sz="1000" i="1">
              <a:solidFill>
                <a:schemeClr val="dk1"/>
              </a:solidFill>
            </a:endParaRPr>
          </a:p>
          <a:p>
            <a:pPr marL="0" lvl="0" indent="0" algn="l" rtl="0">
              <a:spcBef>
                <a:spcPts val="0"/>
              </a:spcBef>
              <a:spcAft>
                <a:spcPts val="0"/>
              </a:spcAft>
              <a:buNone/>
            </a:pPr>
            <a:r>
              <a:rPr lang="en-GB" sz="1000" i="1">
                <a:solidFill>
                  <a:schemeClr val="dk1"/>
                </a:solidFill>
              </a:rPr>
              <a:t>Line1: input image</a:t>
            </a:r>
            <a:endParaRPr sz="1000" i="1">
              <a:solidFill>
                <a:schemeClr val="dk1"/>
              </a:solidFill>
            </a:endParaRPr>
          </a:p>
          <a:p>
            <a:pPr marL="0" lvl="0" indent="0" algn="l" rtl="0">
              <a:spcBef>
                <a:spcPts val="0"/>
              </a:spcBef>
              <a:spcAft>
                <a:spcPts val="0"/>
              </a:spcAft>
              <a:buNone/>
            </a:pPr>
            <a:r>
              <a:rPr lang="en-GB" sz="1000" i="1">
                <a:solidFill>
                  <a:schemeClr val="dk1"/>
                </a:solidFill>
              </a:rPr>
              <a:t>Line2: InstantMesh result</a:t>
            </a:r>
            <a:endParaRPr sz="1000" i="1">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1"/>
          <p:cNvSpPr txBox="1">
            <a:spLocks noGrp="1"/>
          </p:cNvSpPr>
          <p:nvPr>
            <p:ph type="title"/>
          </p:nvPr>
        </p:nvSpPr>
        <p:spPr>
          <a:xfrm>
            <a:off x="318034" y="307465"/>
            <a:ext cx="8508900" cy="769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2500" b="1">
                <a:solidFill>
                  <a:schemeClr val="lt2"/>
                </a:solidFill>
              </a:rPr>
              <a:t>Generation models: CraftsMan</a:t>
            </a:r>
            <a:endParaRPr sz="2500" b="1">
              <a:solidFill>
                <a:schemeClr val="lt2"/>
              </a:solidFill>
            </a:endParaRPr>
          </a:p>
          <a:p>
            <a:pPr marL="0" lvl="0" indent="0" algn="l" rtl="0">
              <a:lnSpc>
                <a:spcPct val="100000"/>
              </a:lnSpc>
              <a:spcBef>
                <a:spcPts val="0"/>
              </a:spcBef>
              <a:spcAft>
                <a:spcPts val="0"/>
              </a:spcAft>
              <a:buSzPts val="1400"/>
              <a:buNone/>
            </a:pPr>
            <a:r>
              <a:rPr lang="en-GB" sz="2500" b="1">
                <a:solidFill>
                  <a:schemeClr val="lt2"/>
                </a:solidFill>
              </a:rPr>
              <a:t> </a:t>
            </a:r>
            <a:endParaRPr sz="2500">
              <a:solidFill>
                <a:schemeClr val="accent1"/>
              </a:solidFill>
              <a:latin typeface="Arial"/>
              <a:ea typeface="Arial"/>
              <a:cs typeface="Arial"/>
              <a:sym typeface="Arial"/>
            </a:endParaRPr>
          </a:p>
        </p:txBody>
      </p:sp>
      <p:pic>
        <p:nvPicPr>
          <p:cNvPr id="572" name="Google Shape;572;p51"/>
          <p:cNvPicPr preferRelativeResize="0"/>
          <p:nvPr/>
        </p:nvPicPr>
        <p:blipFill rotWithShape="1">
          <a:blip r:embed="rId3">
            <a:alphaModFix/>
          </a:blip>
          <a:srcRect/>
          <a:stretch/>
        </p:blipFill>
        <p:spPr>
          <a:xfrm>
            <a:off x="7261546" y="135063"/>
            <a:ext cx="983780" cy="691150"/>
          </a:xfrm>
          <a:prstGeom prst="rect">
            <a:avLst/>
          </a:prstGeom>
          <a:noFill/>
          <a:ln>
            <a:noFill/>
          </a:ln>
        </p:spPr>
      </p:pic>
      <p:pic>
        <p:nvPicPr>
          <p:cNvPr id="573" name="Google Shape;573;p51"/>
          <p:cNvPicPr preferRelativeResize="0"/>
          <p:nvPr/>
        </p:nvPicPr>
        <p:blipFill>
          <a:blip r:embed="rId4">
            <a:alphaModFix/>
          </a:blip>
          <a:stretch>
            <a:fillRect/>
          </a:stretch>
        </p:blipFill>
        <p:spPr>
          <a:xfrm>
            <a:off x="1955475" y="2699950"/>
            <a:ext cx="1530974" cy="2150751"/>
          </a:xfrm>
          <a:prstGeom prst="rect">
            <a:avLst/>
          </a:prstGeom>
          <a:noFill/>
          <a:ln>
            <a:noFill/>
          </a:ln>
        </p:spPr>
      </p:pic>
      <p:pic>
        <p:nvPicPr>
          <p:cNvPr id="574" name="Google Shape;574;p51"/>
          <p:cNvPicPr preferRelativeResize="0"/>
          <p:nvPr/>
        </p:nvPicPr>
        <p:blipFill>
          <a:blip r:embed="rId5">
            <a:alphaModFix/>
          </a:blip>
          <a:stretch>
            <a:fillRect/>
          </a:stretch>
        </p:blipFill>
        <p:spPr>
          <a:xfrm>
            <a:off x="3562224" y="3113493"/>
            <a:ext cx="1846936" cy="1408620"/>
          </a:xfrm>
          <a:prstGeom prst="rect">
            <a:avLst/>
          </a:prstGeom>
          <a:noFill/>
          <a:ln>
            <a:noFill/>
          </a:ln>
        </p:spPr>
      </p:pic>
      <p:pic>
        <p:nvPicPr>
          <p:cNvPr id="575" name="Google Shape;575;p51"/>
          <p:cNvPicPr preferRelativeResize="0"/>
          <p:nvPr/>
        </p:nvPicPr>
        <p:blipFill>
          <a:blip r:embed="rId6">
            <a:alphaModFix/>
          </a:blip>
          <a:stretch>
            <a:fillRect/>
          </a:stretch>
        </p:blipFill>
        <p:spPr>
          <a:xfrm>
            <a:off x="5484913" y="3026880"/>
            <a:ext cx="1700874" cy="1581846"/>
          </a:xfrm>
          <a:prstGeom prst="rect">
            <a:avLst/>
          </a:prstGeom>
          <a:noFill/>
          <a:ln>
            <a:noFill/>
          </a:ln>
        </p:spPr>
      </p:pic>
      <p:pic>
        <p:nvPicPr>
          <p:cNvPr id="576" name="Google Shape;576;p51"/>
          <p:cNvPicPr preferRelativeResize="0"/>
          <p:nvPr/>
        </p:nvPicPr>
        <p:blipFill>
          <a:blip r:embed="rId7">
            <a:alphaModFix/>
          </a:blip>
          <a:stretch>
            <a:fillRect/>
          </a:stretch>
        </p:blipFill>
        <p:spPr>
          <a:xfrm>
            <a:off x="7261550" y="3017925"/>
            <a:ext cx="1801974" cy="1514800"/>
          </a:xfrm>
          <a:prstGeom prst="rect">
            <a:avLst/>
          </a:prstGeom>
          <a:noFill/>
          <a:ln>
            <a:noFill/>
          </a:ln>
        </p:spPr>
      </p:pic>
      <p:pic>
        <p:nvPicPr>
          <p:cNvPr id="577" name="Google Shape;577;p51"/>
          <p:cNvPicPr preferRelativeResize="0"/>
          <p:nvPr/>
        </p:nvPicPr>
        <p:blipFill>
          <a:blip r:embed="rId8">
            <a:alphaModFix/>
          </a:blip>
          <a:stretch>
            <a:fillRect/>
          </a:stretch>
        </p:blipFill>
        <p:spPr>
          <a:xfrm>
            <a:off x="251950" y="2707990"/>
            <a:ext cx="1530976" cy="2134661"/>
          </a:xfrm>
          <a:prstGeom prst="rect">
            <a:avLst/>
          </a:prstGeom>
          <a:noFill/>
          <a:ln>
            <a:noFill/>
          </a:ln>
        </p:spPr>
      </p:pic>
      <p:pic>
        <p:nvPicPr>
          <p:cNvPr id="578" name="Google Shape;578;p51"/>
          <p:cNvPicPr preferRelativeResize="0"/>
          <p:nvPr/>
        </p:nvPicPr>
        <p:blipFill>
          <a:blip r:embed="rId9">
            <a:alphaModFix/>
          </a:blip>
          <a:stretch>
            <a:fillRect/>
          </a:stretch>
        </p:blipFill>
        <p:spPr>
          <a:xfrm>
            <a:off x="453425" y="924147"/>
            <a:ext cx="1243475" cy="1613675"/>
          </a:xfrm>
          <a:prstGeom prst="rect">
            <a:avLst/>
          </a:prstGeom>
          <a:noFill/>
          <a:ln>
            <a:noFill/>
          </a:ln>
        </p:spPr>
      </p:pic>
      <p:pic>
        <p:nvPicPr>
          <p:cNvPr id="579" name="Google Shape;579;p51"/>
          <p:cNvPicPr preferRelativeResize="0"/>
          <p:nvPr/>
        </p:nvPicPr>
        <p:blipFill>
          <a:blip r:embed="rId10">
            <a:alphaModFix/>
          </a:blip>
          <a:stretch>
            <a:fillRect/>
          </a:stretch>
        </p:blipFill>
        <p:spPr>
          <a:xfrm>
            <a:off x="1951325" y="910475"/>
            <a:ext cx="1310825" cy="1641025"/>
          </a:xfrm>
          <a:prstGeom prst="rect">
            <a:avLst/>
          </a:prstGeom>
          <a:noFill/>
          <a:ln>
            <a:noFill/>
          </a:ln>
        </p:spPr>
      </p:pic>
      <p:pic>
        <p:nvPicPr>
          <p:cNvPr id="580" name="Google Shape;580;p51"/>
          <p:cNvPicPr preferRelativeResize="0"/>
          <p:nvPr/>
        </p:nvPicPr>
        <p:blipFill>
          <a:blip r:embed="rId11">
            <a:alphaModFix/>
          </a:blip>
          <a:stretch>
            <a:fillRect/>
          </a:stretch>
        </p:blipFill>
        <p:spPr>
          <a:xfrm>
            <a:off x="3623587" y="1015463"/>
            <a:ext cx="1677125" cy="1431052"/>
          </a:xfrm>
          <a:prstGeom prst="rect">
            <a:avLst/>
          </a:prstGeom>
          <a:noFill/>
          <a:ln>
            <a:noFill/>
          </a:ln>
        </p:spPr>
      </p:pic>
      <p:pic>
        <p:nvPicPr>
          <p:cNvPr id="581" name="Google Shape;581;p51"/>
          <p:cNvPicPr preferRelativeResize="0"/>
          <p:nvPr/>
        </p:nvPicPr>
        <p:blipFill>
          <a:blip r:embed="rId12">
            <a:alphaModFix/>
          </a:blip>
          <a:stretch>
            <a:fillRect/>
          </a:stretch>
        </p:blipFill>
        <p:spPr>
          <a:xfrm>
            <a:off x="5555538" y="851637"/>
            <a:ext cx="1518487" cy="1758712"/>
          </a:xfrm>
          <a:prstGeom prst="rect">
            <a:avLst/>
          </a:prstGeom>
          <a:noFill/>
          <a:ln>
            <a:noFill/>
          </a:ln>
        </p:spPr>
      </p:pic>
      <p:pic>
        <p:nvPicPr>
          <p:cNvPr id="582" name="Google Shape;582;p51"/>
          <p:cNvPicPr preferRelativeResize="0"/>
          <p:nvPr/>
        </p:nvPicPr>
        <p:blipFill>
          <a:blip r:embed="rId13">
            <a:alphaModFix/>
          </a:blip>
          <a:stretch>
            <a:fillRect/>
          </a:stretch>
        </p:blipFill>
        <p:spPr>
          <a:xfrm>
            <a:off x="7328875" y="937225"/>
            <a:ext cx="1587550" cy="1587550"/>
          </a:xfrm>
          <a:prstGeom prst="rect">
            <a:avLst/>
          </a:prstGeom>
          <a:noFill/>
          <a:ln>
            <a:noFill/>
          </a:ln>
        </p:spPr>
      </p:pic>
      <p:sp>
        <p:nvSpPr>
          <p:cNvPr id="583" name="Google Shape;583;p5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33</a:t>
            </a:fld>
            <a:endParaRPr>
              <a:latin typeface="Arial"/>
              <a:ea typeface="Arial"/>
              <a:cs typeface="Arial"/>
              <a:sym typeface="Arial"/>
            </a:endParaRPr>
          </a:p>
        </p:txBody>
      </p:sp>
      <p:sp>
        <p:nvSpPr>
          <p:cNvPr id="584" name="Google Shape;584;p51"/>
          <p:cNvSpPr txBox="1">
            <a:spLocks noGrp="1"/>
          </p:cNvSpPr>
          <p:nvPr>
            <p:ph type="ftr" idx="4294967295"/>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585" name="Google Shape;585;p51"/>
          <p:cNvSpPr txBox="1"/>
          <p:nvPr/>
        </p:nvSpPr>
        <p:spPr>
          <a:xfrm>
            <a:off x="1" y="584375"/>
            <a:ext cx="9560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800">
                <a:solidFill>
                  <a:schemeClr val="dk1"/>
                </a:solidFill>
              </a:rPr>
              <a:t>Li, W., Liu, J., Yan, H., Chen, R., Liang, Y., Chen, X., ... &amp; Long, X. (2025). CraftsMan3D: High-fidelity Mesh Generation with 3D Native Diffusion and Interactive Geometry Refiner. In Proceedings of the Computer Vision and Pattern Recognition Conference (pp. 5307-5317).</a:t>
            </a:r>
            <a:endParaRPr/>
          </a:p>
        </p:txBody>
      </p:sp>
      <p:sp>
        <p:nvSpPr>
          <p:cNvPr id="586" name="Google Shape;586;p51"/>
          <p:cNvSpPr txBox="1"/>
          <p:nvPr/>
        </p:nvSpPr>
        <p:spPr>
          <a:xfrm>
            <a:off x="7074025" y="4522136"/>
            <a:ext cx="193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a:t>
            </a:r>
            <a:endParaRPr sz="1000" i="1">
              <a:solidFill>
                <a:schemeClr val="dk1"/>
              </a:solidFill>
            </a:endParaRPr>
          </a:p>
          <a:p>
            <a:pPr marL="0" lvl="0" indent="0" algn="l" rtl="0">
              <a:spcBef>
                <a:spcPts val="0"/>
              </a:spcBef>
              <a:spcAft>
                <a:spcPts val="0"/>
              </a:spcAft>
              <a:buNone/>
            </a:pPr>
            <a:r>
              <a:rPr lang="en-GB" sz="1000" i="1">
                <a:solidFill>
                  <a:schemeClr val="dk1"/>
                </a:solidFill>
              </a:rPr>
              <a:t>Line1: input image</a:t>
            </a:r>
            <a:endParaRPr sz="1000" i="1">
              <a:solidFill>
                <a:schemeClr val="dk1"/>
              </a:solidFill>
            </a:endParaRPr>
          </a:p>
          <a:p>
            <a:pPr marL="0" lvl="0" indent="0" algn="l" rtl="0">
              <a:spcBef>
                <a:spcPts val="0"/>
              </a:spcBef>
              <a:spcAft>
                <a:spcPts val="0"/>
              </a:spcAft>
              <a:buNone/>
            </a:pPr>
            <a:r>
              <a:rPr lang="en-GB" sz="1000" i="1">
                <a:solidFill>
                  <a:schemeClr val="dk1"/>
                </a:solidFill>
              </a:rPr>
              <a:t>Line2: CraftsMan result</a:t>
            </a:r>
            <a:endParaRPr sz="1000" i="1">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2"/>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2500" b="1">
                <a:solidFill>
                  <a:schemeClr val="lt2"/>
                </a:solidFill>
              </a:rPr>
              <a:t>Generation models: Hunyuan3D 2.5</a:t>
            </a:r>
            <a:endParaRPr sz="2500">
              <a:solidFill>
                <a:schemeClr val="accent1"/>
              </a:solidFill>
              <a:latin typeface="Arial"/>
              <a:ea typeface="Arial"/>
              <a:cs typeface="Arial"/>
              <a:sym typeface="Arial"/>
            </a:endParaRPr>
          </a:p>
        </p:txBody>
      </p:sp>
      <p:pic>
        <p:nvPicPr>
          <p:cNvPr id="592" name="Google Shape;592;p52"/>
          <p:cNvPicPr preferRelativeResize="0"/>
          <p:nvPr/>
        </p:nvPicPr>
        <p:blipFill rotWithShape="1">
          <a:blip r:embed="rId3">
            <a:alphaModFix/>
          </a:blip>
          <a:srcRect/>
          <a:stretch/>
        </p:blipFill>
        <p:spPr>
          <a:xfrm>
            <a:off x="7261546" y="135063"/>
            <a:ext cx="983780" cy="691150"/>
          </a:xfrm>
          <a:prstGeom prst="rect">
            <a:avLst/>
          </a:prstGeom>
          <a:noFill/>
          <a:ln>
            <a:noFill/>
          </a:ln>
        </p:spPr>
      </p:pic>
      <p:pic>
        <p:nvPicPr>
          <p:cNvPr id="593" name="Google Shape;593;p52"/>
          <p:cNvPicPr preferRelativeResize="0"/>
          <p:nvPr/>
        </p:nvPicPr>
        <p:blipFill>
          <a:blip r:embed="rId4">
            <a:alphaModFix/>
          </a:blip>
          <a:stretch>
            <a:fillRect/>
          </a:stretch>
        </p:blipFill>
        <p:spPr>
          <a:xfrm>
            <a:off x="1895049" y="2783701"/>
            <a:ext cx="1573726" cy="1872191"/>
          </a:xfrm>
          <a:prstGeom prst="rect">
            <a:avLst/>
          </a:prstGeom>
          <a:noFill/>
          <a:ln>
            <a:noFill/>
          </a:ln>
        </p:spPr>
      </p:pic>
      <p:pic>
        <p:nvPicPr>
          <p:cNvPr id="594" name="Google Shape;594;p52"/>
          <p:cNvPicPr preferRelativeResize="0"/>
          <p:nvPr/>
        </p:nvPicPr>
        <p:blipFill>
          <a:blip r:embed="rId5">
            <a:alphaModFix/>
          </a:blip>
          <a:stretch>
            <a:fillRect/>
          </a:stretch>
        </p:blipFill>
        <p:spPr>
          <a:xfrm>
            <a:off x="3762863" y="3133162"/>
            <a:ext cx="1700575" cy="1173299"/>
          </a:xfrm>
          <a:prstGeom prst="rect">
            <a:avLst/>
          </a:prstGeom>
          <a:noFill/>
          <a:ln>
            <a:noFill/>
          </a:ln>
        </p:spPr>
      </p:pic>
      <p:pic>
        <p:nvPicPr>
          <p:cNvPr id="595" name="Google Shape;595;p52"/>
          <p:cNvPicPr preferRelativeResize="0"/>
          <p:nvPr/>
        </p:nvPicPr>
        <p:blipFill>
          <a:blip r:embed="rId6">
            <a:alphaModFix/>
          </a:blip>
          <a:stretch>
            <a:fillRect/>
          </a:stretch>
        </p:blipFill>
        <p:spPr>
          <a:xfrm>
            <a:off x="7394900" y="3076550"/>
            <a:ext cx="1700576" cy="1127181"/>
          </a:xfrm>
          <a:prstGeom prst="rect">
            <a:avLst/>
          </a:prstGeom>
          <a:noFill/>
          <a:ln>
            <a:noFill/>
          </a:ln>
        </p:spPr>
      </p:pic>
      <p:pic>
        <p:nvPicPr>
          <p:cNvPr id="596" name="Google Shape;596;p52"/>
          <p:cNvPicPr preferRelativeResize="0"/>
          <p:nvPr/>
        </p:nvPicPr>
        <p:blipFill>
          <a:blip r:embed="rId7">
            <a:alphaModFix/>
          </a:blip>
          <a:stretch>
            <a:fillRect/>
          </a:stretch>
        </p:blipFill>
        <p:spPr>
          <a:xfrm>
            <a:off x="5671650" y="3007238"/>
            <a:ext cx="1515048" cy="1265775"/>
          </a:xfrm>
          <a:prstGeom prst="rect">
            <a:avLst/>
          </a:prstGeom>
          <a:noFill/>
          <a:ln>
            <a:noFill/>
          </a:ln>
        </p:spPr>
      </p:pic>
      <p:sp>
        <p:nvSpPr>
          <p:cNvPr id="597" name="Google Shape;597;p52"/>
          <p:cNvSpPr txBox="1"/>
          <p:nvPr/>
        </p:nvSpPr>
        <p:spPr>
          <a:xfrm>
            <a:off x="461200" y="1122950"/>
            <a:ext cx="51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98" name="Google Shape;598;p52"/>
          <p:cNvPicPr preferRelativeResize="0"/>
          <p:nvPr/>
        </p:nvPicPr>
        <p:blipFill>
          <a:blip r:embed="rId8">
            <a:alphaModFix/>
          </a:blip>
          <a:stretch>
            <a:fillRect/>
          </a:stretch>
        </p:blipFill>
        <p:spPr>
          <a:xfrm>
            <a:off x="318025" y="2679174"/>
            <a:ext cx="1282924" cy="2051465"/>
          </a:xfrm>
          <a:prstGeom prst="rect">
            <a:avLst/>
          </a:prstGeom>
          <a:noFill/>
          <a:ln>
            <a:noFill/>
          </a:ln>
        </p:spPr>
      </p:pic>
      <p:pic>
        <p:nvPicPr>
          <p:cNvPr id="599" name="Google Shape;599;p52"/>
          <p:cNvPicPr preferRelativeResize="0"/>
          <p:nvPr/>
        </p:nvPicPr>
        <p:blipFill>
          <a:blip r:embed="rId9">
            <a:alphaModFix/>
          </a:blip>
          <a:stretch>
            <a:fillRect/>
          </a:stretch>
        </p:blipFill>
        <p:spPr>
          <a:xfrm>
            <a:off x="453425" y="924147"/>
            <a:ext cx="1243475" cy="1613675"/>
          </a:xfrm>
          <a:prstGeom prst="rect">
            <a:avLst/>
          </a:prstGeom>
          <a:noFill/>
          <a:ln>
            <a:noFill/>
          </a:ln>
        </p:spPr>
      </p:pic>
      <p:pic>
        <p:nvPicPr>
          <p:cNvPr id="600" name="Google Shape;600;p52"/>
          <p:cNvPicPr preferRelativeResize="0"/>
          <p:nvPr/>
        </p:nvPicPr>
        <p:blipFill>
          <a:blip r:embed="rId10">
            <a:alphaModFix/>
          </a:blip>
          <a:stretch>
            <a:fillRect/>
          </a:stretch>
        </p:blipFill>
        <p:spPr>
          <a:xfrm>
            <a:off x="1951325" y="910475"/>
            <a:ext cx="1310825" cy="1641025"/>
          </a:xfrm>
          <a:prstGeom prst="rect">
            <a:avLst/>
          </a:prstGeom>
          <a:noFill/>
          <a:ln>
            <a:noFill/>
          </a:ln>
        </p:spPr>
      </p:pic>
      <p:pic>
        <p:nvPicPr>
          <p:cNvPr id="601" name="Google Shape;601;p52"/>
          <p:cNvPicPr preferRelativeResize="0"/>
          <p:nvPr/>
        </p:nvPicPr>
        <p:blipFill>
          <a:blip r:embed="rId11">
            <a:alphaModFix/>
          </a:blip>
          <a:stretch>
            <a:fillRect/>
          </a:stretch>
        </p:blipFill>
        <p:spPr>
          <a:xfrm>
            <a:off x="3623587" y="1015463"/>
            <a:ext cx="1677125" cy="1431052"/>
          </a:xfrm>
          <a:prstGeom prst="rect">
            <a:avLst/>
          </a:prstGeom>
          <a:noFill/>
          <a:ln>
            <a:noFill/>
          </a:ln>
        </p:spPr>
      </p:pic>
      <p:pic>
        <p:nvPicPr>
          <p:cNvPr id="602" name="Google Shape;602;p52"/>
          <p:cNvPicPr preferRelativeResize="0"/>
          <p:nvPr/>
        </p:nvPicPr>
        <p:blipFill>
          <a:blip r:embed="rId12">
            <a:alphaModFix/>
          </a:blip>
          <a:stretch>
            <a:fillRect/>
          </a:stretch>
        </p:blipFill>
        <p:spPr>
          <a:xfrm>
            <a:off x="5555538" y="851637"/>
            <a:ext cx="1518487" cy="1758712"/>
          </a:xfrm>
          <a:prstGeom prst="rect">
            <a:avLst/>
          </a:prstGeom>
          <a:noFill/>
          <a:ln>
            <a:noFill/>
          </a:ln>
        </p:spPr>
      </p:pic>
      <p:pic>
        <p:nvPicPr>
          <p:cNvPr id="603" name="Google Shape;603;p52"/>
          <p:cNvPicPr preferRelativeResize="0"/>
          <p:nvPr/>
        </p:nvPicPr>
        <p:blipFill>
          <a:blip r:embed="rId13">
            <a:alphaModFix/>
          </a:blip>
          <a:stretch>
            <a:fillRect/>
          </a:stretch>
        </p:blipFill>
        <p:spPr>
          <a:xfrm>
            <a:off x="7328875" y="937225"/>
            <a:ext cx="1587550" cy="1587550"/>
          </a:xfrm>
          <a:prstGeom prst="rect">
            <a:avLst/>
          </a:prstGeom>
          <a:noFill/>
          <a:ln>
            <a:noFill/>
          </a:ln>
        </p:spPr>
      </p:pic>
      <p:sp>
        <p:nvSpPr>
          <p:cNvPr id="604" name="Google Shape;604;p52"/>
          <p:cNvSpPr txBox="1"/>
          <p:nvPr/>
        </p:nvSpPr>
        <p:spPr>
          <a:xfrm>
            <a:off x="318025" y="602675"/>
            <a:ext cx="923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800">
                <a:solidFill>
                  <a:schemeClr val="dk1"/>
                </a:solidFill>
              </a:rPr>
              <a:t>Lai, Z., Zhao, Y., Liu, H., Zhao, Z., Lin, Q., Shi, H., ... &amp; Guo, C. (2025). Hunyuan3D 2.5: Towards High-Fidelity 3D Assets Generation with Ultimate Details. arXiv preprint arXiv:2506.16504.</a:t>
            </a:r>
            <a:endParaRPr/>
          </a:p>
        </p:txBody>
      </p:sp>
      <p:sp>
        <p:nvSpPr>
          <p:cNvPr id="605" name="Google Shape;605;p52"/>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34</a:t>
            </a:fld>
            <a:endParaRPr>
              <a:latin typeface="Arial"/>
              <a:ea typeface="Arial"/>
              <a:cs typeface="Arial"/>
              <a:sym typeface="Arial"/>
            </a:endParaRPr>
          </a:p>
        </p:txBody>
      </p:sp>
      <p:sp>
        <p:nvSpPr>
          <p:cNvPr id="606" name="Google Shape;606;p52"/>
          <p:cNvSpPr txBox="1">
            <a:spLocks noGrp="1"/>
          </p:cNvSpPr>
          <p:nvPr>
            <p:ph type="ftr" idx="4294967295"/>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07" name="Google Shape;607;p52"/>
          <p:cNvSpPr txBox="1"/>
          <p:nvPr/>
        </p:nvSpPr>
        <p:spPr>
          <a:xfrm>
            <a:off x="7074025" y="4475436"/>
            <a:ext cx="193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a:t>
            </a:r>
            <a:endParaRPr sz="1000" i="1">
              <a:solidFill>
                <a:schemeClr val="dk1"/>
              </a:solidFill>
            </a:endParaRPr>
          </a:p>
          <a:p>
            <a:pPr marL="0" lvl="0" indent="0" algn="l" rtl="0">
              <a:spcBef>
                <a:spcPts val="0"/>
              </a:spcBef>
              <a:spcAft>
                <a:spcPts val="0"/>
              </a:spcAft>
              <a:buNone/>
            </a:pPr>
            <a:r>
              <a:rPr lang="en-GB" sz="1000" i="1">
                <a:solidFill>
                  <a:schemeClr val="dk1"/>
                </a:solidFill>
              </a:rPr>
              <a:t>Line1: input image</a:t>
            </a:r>
            <a:endParaRPr sz="1000" i="1">
              <a:solidFill>
                <a:schemeClr val="dk1"/>
              </a:solidFill>
            </a:endParaRPr>
          </a:p>
          <a:p>
            <a:pPr marL="0" lvl="0" indent="0" algn="l" rtl="0">
              <a:spcBef>
                <a:spcPts val="0"/>
              </a:spcBef>
              <a:spcAft>
                <a:spcPts val="0"/>
              </a:spcAft>
              <a:buNone/>
            </a:pPr>
            <a:r>
              <a:rPr lang="en-GB" sz="1000" i="1">
                <a:solidFill>
                  <a:schemeClr val="dk1"/>
                </a:solidFill>
              </a:rPr>
              <a:t>Line2: Hunyuan3D result</a:t>
            </a:r>
            <a:endParaRPr sz="1000" i="1">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3"/>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2500" b="1">
                <a:solidFill>
                  <a:schemeClr val="lt2"/>
                </a:solidFill>
              </a:rPr>
              <a:t>Generation models: Hi3DGen</a:t>
            </a:r>
            <a:endParaRPr sz="2500">
              <a:solidFill>
                <a:schemeClr val="accent1"/>
              </a:solidFill>
              <a:latin typeface="Arial"/>
              <a:ea typeface="Arial"/>
              <a:cs typeface="Arial"/>
              <a:sym typeface="Arial"/>
            </a:endParaRPr>
          </a:p>
        </p:txBody>
      </p:sp>
      <p:pic>
        <p:nvPicPr>
          <p:cNvPr id="613" name="Google Shape;613;p53"/>
          <p:cNvPicPr preferRelativeResize="0"/>
          <p:nvPr/>
        </p:nvPicPr>
        <p:blipFill rotWithShape="1">
          <a:blip r:embed="rId3">
            <a:alphaModFix/>
          </a:blip>
          <a:srcRect/>
          <a:stretch/>
        </p:blipFill>
        <p:spPr>
          <a:xfrm>
            <a:off x="7261546" y="135063"/>
            <a:ext cx="983780" cy="691150"/>
          </a:xfrm>
          <a:prstGeom prst="rect">
            <a:avLst/>
          </a:prstGeom>
          <a:noFill/>
          <a:ln>
            <a:noFill/>
          </a:ln>
        </p:spPr>
      </p:pic>
      <p:pic>
        <p:nvPicPr>
          <p:cNvPr id="614" name="Google Shape;614;p53"/>
          <p:cNvPicPr preferRelativeResize="0"/>
          <p:nvPr/>
        </p:nvPicPr>
        <p:blipFill>
          <a:blip r:embed="rId4">
            <a:alphaModFix/>
          </a:blip>
          <a:stretch>
            <a:fillRect/>
          </a:stretch>
        </p:blipFill>
        <p:spPr>
          <a:xfrm>
            <a:off x="201564" y="2713150"/>
            <a:ext cx="1235036" cy="1902773"/>
          </a:xfrm>
          <a:prstGeom prst="rect">
            <a:avLst/>
          </a:prstGeom>
          <a:noFill/>
          <a:ln>
            <a:noFill/>
          </a:ln>
        </p:spPr>
      </p:pic>
      <p:pic>
        <p:nvPicPr>
          <p:cNvPr id="615" name="Google Shape;615;p53"/>
          <p:cNvPicPr preferRelativeResize="0"/>
          <p:nvPr/>
        </p:nvPicPr>
        <p:blipFill>
          <a:blip r:embed="rId5">
            <a:alphaModFix/>
          </a:blip>
          <a:stretch>
            <a:fillRect/>
          </a:stretch>
        </p:blipFill>
        <p:spPr>
          <a:xfrm>
            <a:off x="1553397" y="2713162"/>
            <a:ext cx="1479576" cy="1957076"/>
          </a:xfrm>
          <a:prstGeom prst="rect">
            <a:avLst/>
          </a:prstGeom>
          <a:noFill/>
          <a:ln>
            <a:noFill/>
          </a:ln>
        </p:spPr>
      </p:pic>
      <p:pic>
        <p:nvPicPr>
          <p:cNvPr id="616" name="Google Shape;616;p53"/>
          <p:cNvPicPr preferRelativeResize="0"/>
          <p:nvPr/>
        </p:nvPicPr>
        <p:blipFill>
          <a:blip r:embed="rId6">
            <a:alphaModFix/>
          </a:blip>
          <a:stretch>
            <a:fillRect/>
          </a:stretch>
        </p:blipFill>
        <p:spPr>
          <a:xfrm>
            <a:off x="3091365" y="2960802"/>
            <a:ext cx="1776776" cy="1461799"/>
          </a:xfrm>
          <a:prstGeom prst="rect">
            <a:avLst/>
          </a:prstGeom>
          <a:noFill/>
          <a:ln>
            <a:noFill/>
          </a:ln>
        </p:spPr>
      </p:pic>
      <p:pic>
        <p:nvPicPr>
          <p:cNvPr id="617" name="Google Shape;617;p53"/>
          <p:cNvPicPr preferRelativeResize="0"/>
          <p:nvPr/>
        </p:nvPicPr>
        <p:blipFill>
          <a:blip r:embed="rId7">
            <a:alphaModFix/>
          </a:blip>
          <a:stretch>
            <a:fillRect/>
          </a:stretch>
        </p:blipFill>
        <p:spPr>
          <a:xfrm>
            <a:off x="4926550" y="2938596"/>
            <a:ext cx="1947074" cy="1506201"/>
          </a:xfrm>
          <a:prstGeom prst="rect">
            <a:avLst/>
          </a:prstGeom>
          <a:noFill/>
          <a:ln>
            <a:noFill/>
          </a:ln>
        </p:spPr>
      </p:pic>
      <p:pic>
        <p:nvPicPr>
          <p:cNvPr id="618" name="Google Shape;618;p53"/>
          <p:cNvPicPr preferRelativeResize="0"/>
          <p:nvPr/>
        </p:nvPicPr>
        <p:blipFill>
          <a:blip r:embed="rId8">
            <a:alphaModFix/>
          </a:blip>
          <a:stretch>
            <a:fillRect/>
          </a:stretch>
        </p:blipFill>
        <p:spPr>
          <a:xfrm>
            <a:off x="6926175" y="2960800"/>
            <a:ext cx="2142646" cy="1461800"/>
          </a:xfrm>
          <a:prstGeom prst="rect">
            <a:avLst/>
          </a:prstGeom>
          <a:noFill/>
          <a:ln>
            <a:noFill/>
          </a:ln>
        </p:spPr>
      </p:pic>
      <p:pic>
        <p:nvPicPr>
          <p:cNvPr id="619" name="Google Shape;619;p53"/>
          <p:cNvPicPr preferRelativeResize="0"/>
          <p:nvPr/>
        </p:nvPicPr>
        <p:blipFill>
          <a:blip r:embed="rId9">
            <a:alphaModFix/>
          </a:blip>
          <a:stretch>
            <a:fillRect/>
          </a:stretch>
        </p:blipFill>
        <p:spPr>
          <a:xfrm>
            <a:off x="453425" y="924147"/>
            <a:ext cx="1243475" cy="1613675"/>
          </a:xfrm>
          <a:prstGeom prst="rect">
            <a:avLst/>
          </a:prstGeom>
          <a:noFill/>
          <a:ln>
            <a:noFill/>
          </a:ln>
        </p:spPr>
      </p:pic>
      <p:pic>
        <p:nvPicPr>
          <p:cNvPr id="620" name="Google Shape;620;p53"/>
          <p:cNvPicPr preferRelativeResize="0"/>
          <p:nvPr/>
        </p:nvPicPr>
        <p:blipFill>
          <a:blip r:embed="rId10">
            <a:alphaModFix/>
          </a:blip>
          <a:stretch>
            <a:fillRect/>
          </a:stretch>
        </p:blipFill>
        <p:spPr>
          <a:xfrm>
            <a:off x="1951325" y="910475"/>
            <a:ext cx="1310825" cy="1641025"/>
          </a:xfrm>
          <a:prstGeom prst="rect">
            <a:avLst/>
          </a:prstGeom>
          <a:noFill/>
          <a:ln>
            <a:noFill/>
          </a:ln>
        </p:spPr>
      </p:pic>
      <p:pic>
        <p:nvPicPr>
          <p:cNvPr id="621" name="Google Shape;621;p53"/>
          <p:cNvPicPr preferRelativeResize="0"/>
          <p:nvPr/>
        </p:nvPicPr>
        <p:blipFill>
          <a:blip r:embed="rId11">
            <a:alphaModFix/>
          </a:blip>
          <a:stretch>
            <a:fillRect/>
          </a:stretch>
        </p:blipFill>
        <p:spPr>
          <a:xfrm>
            <a:off x="3623587" y="1015463"/>
            <a:ext cx="1677125" cy="1431052"/>
          </a:xfrm>
          <a:prstGeom prst="rect">
            <a:avLst/>
          </a:prstGeom>
          <a:noFill/>
          <a:ln>
            <a:noFill/>
          </a:ln>
        </p:spPr>
      </p:pic>
      <p:pic>
        <p:nvPicPr>
          <p:cNvPr id="622" name="Google Shape;622;p53"/>
          <p:cNvPicPr preferRelativeResize="0"/>
          <p:nvPr/>
        </p:nvPicPr>
        <p:blipFill>
          <a:blip r:embed="rId12">
            <a:alphaModFix/>
          </a:blip>
          <a:stretch>
            <a:fillRect/>
          </a:stretch>
        </p:blipFill>
        <p:spPr>
          <a:xfrm>
            <a:off x="5555538" y="851637"/>
            <a:ext cx="1518487" cy="1758712"/>
          </a:xfrm>
          <a:prstGeom prst="rect">
            <a:avLst/>
          </a:prstGeom>
          <a:noFill/>
          <a:ln>
            <a:noFill/>
          </a:ln>
        </p:spPr>
      </p:pic>
      <p:pic>
        <p:nvPicPr>
          <p:cNvPr id="623" name="Google Shape;623;p53"/>
          <p:cNvPicPr preferRelativeResize="0"/>
          <p:nvPr/>
        </p:nvPicPr>
        <p:blipFill>
          <a:blip r:embed="rId13">
            <a:alphaModFix/>
          </a:blip>
          <a:stretch>
            <a:fillRect/>
          </a:stretch>
        </p:blipFill>
        <p:spPr>
          <a:xfrm>
            <a:off x="7328875" y="937225"/>
            <a:ext cx="1587550" cy="1587550"/>
          </a:xfrm>
          <a:prstGeom prst="rect">
            <a:avLst/>
          </a:prstGeom>
          <a:noFill/>
          <a:ln>
            <a:noFill/>
          </a:ln>
        </p:spPr>
      </p:pic>
      <p:sp>
        <p:nvSpPr>
          <p:cNvPr id="624" name="Google Shape;624;p53"/>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35</a:t>
            </a:fld>
            <a:endParaRPr>
              <a:latin typeface="Arial"/>
              <a:ea typeface="Arial"/>
              <a:cs typeface="Arial"/>
              <a:sym typeface="Arial"/>
            </a:endParaRPr>
          </a:p>
        </p:txBody>
      </p:sp>
      <p:sp>
        <p:nvSpPr>
          <p:cNvPr id="625" name="Google Shape;625;p53"/>
          <p:cNvSpPr txBox="1">
            <a:spLocks noGrp="1"/>
          </p:cNvSpPr>
          <p:nvPr>
            <p:ph type="ftr" idx="4294967295"/>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26" name="Google Shape;626;p53"/>
          <p:cNvSpPr txBox="1"/>
          <p:nvPr/>
        </p:nvSpPr>
        <p:spPr>
          <a:xfrm>
            <a:off x="258975" y="6026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800">
                <a:solidFill>
                  <a:schemeClr val="dk1"/>
                </a:solidFill>
              </a:rPr>
              <a:t>Ye, C., Wu, Y., Lu, Z., Chang, J., Guo, X., Zhou, J., ... &amp; Han, X. (2025). Hi3dgen: High-fidelity 3d geometry generation from images via normal bridging. arXiv preprint arXiv:2503.22236, 3, 2.</a:t>
            </a:r>
            <a:endParaRPr/>
          </a:p>
        </p:txBody>
      </p:sp>
      <p:sp>
        <p:nvSpPr>
          <p:cNvPr id="627" name="Google Shape;627;p53"/>
          <p:cNvSpPr txBox="1"/>
          <p:nvPr/>
        </p:nvSpPr>
        <p:spPr>
          <a:xfrm>
            <a:off x="7074025" y="4475436"/>
            <a:ext cx="193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a:t>
            </a:r>
            <a:endParaRPr sz="1000" i="1">
              <a:solidFill>
                <a:schemeClr val="dk1"/>
              </a:solidFill>
            </a:endParaRPr>
          </a:p>
          <a:p>
            <a:pPr marL="0" lvl="0" indent="0" algn="l" rtl="0">
              <a:spcBef>
                <a:spcPts val="0"/>
              </a:spcBef>
              <a:spcAft>
                <a:spcPts val="0"/>
              </a:spcAft>
              <a:buNone/>
            </a:pPr>
            <a:r>
              <a:rPr lang="en-GB" sz="1000" i="1">
                <a:solidFill>
                  <a:schemeClr val="dk1"/>
                </a:solidFill>
              </a:rPr>
              <a:t>Line1: input image</a:t>
            </a:r>
            <a:endParaRPr sz="1000" i="1">
              <a:solidFill>
                <a:schemeClr val="dk1"/>
              </a:solidFill>
            </a:endParaRPr>
          </a:p>
          <a:p>
            <a:pPr marL="0" lvl="0" indent="0" algn="l" rtl="0">
              <a:spcBef>
                <a:spcPts val="0"/>
              </a:spcBef>
              <a:spcAft>
                <a:spcPts val="0"/>
              </a:spcAft>
              <a:buNone/>
            </a:pPr>
            <a:r>
              <a:rPr lang="en-GB" sz="1000" i="1">
                <a:solidFill>
                  <a:schemeClr val="dk1"/>
                </a:solidFill>
              </a:rPr>
              <a:t>Line2: Hi3DGen result</a:t>
            </a:r>
            <a:endParaRPr sz="1000" i="1">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4"/>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2500" b="1">
                <a:solidFill>
                  <a:schemeClr val="lt2"/>
                </a:solidFill>
              </a:rPr>
              <a:t>Generation models: TRELLIS </a:t>
            </a:r>
            <a:endParaRPr sz="2500">
              <a:solidFill>
                <a:schemeClr val="accent1"/>
              </a:solidFill>
              <a:latin typeface="Arial"/>
              <a:ea typeface="Arial"/>
              <a:cs typeface="Arial"/>
              <a:sym typeface="Arial"/>
            </a:endParaRPr>
          </a:p>
        </p:txBody>
      </p:sp>
      <p:pic>
        <p:nvPicPr>
          <p:cNvPr id="633" name="Google Shape;633;p54"/>
          <p:cNvPicPr preferRelativeResize="0"/>
          <p:nvPr/>
        </p:nvPicPr>
        <p:blipFill rotWithShape="1">
          <a:blip r:embed="rId3">
            <a:alphaModFix/>
          </a:blip>
          <a:srcRect/>
          <a:stretch/>
        </p:blipFill>
        <p:spPr>
          <a:xfrm>
            <a:off x="7261546" y="135063"/>
            <a:ext cx="983780" cy="691150"/>
          </a:xfrm>
          <a:prstGeom prst="rect">
            <a:avLst/>
          </a:prstGeom>
          <a:noFill/>
          <a:ln>
            <a:noFill/>
          </a:ln>
        </p:spPr>
      </p:pic>
      <p:pic>
        <p:nvPicPr>
          <p:cNvPr id="634" name="Google Shape;634;p54"/>
          <p:cNvPicPr preferRelativeResize="0"/>
          <p:nvPr/>
        </p:nvPicPr>
        <p:blipFill>
          <a:blip r:embed="rId4">
            <a:alphaModFix/>
          </a:blip>
          <a:stretch>
            <a:fillRect/>
          </a:stretch>
        </p:blipFill>
        <p:spPr>
          <a:xfrm>
            <a:off x="4021899" y="2630575"/>
            <a:ext cx="1549149" cy="1263648"/>
          </a:xfrm>
          <a:prstGeom prst="rect">
            <a:avLst/>
          </a:prstGeom>
          <a:noFill/>
          <a:ln>
            <a:noFill/>
          </a:ln>
        </p:spPr>
      </p:pic>
      <p:pic>
        <p:nvPicPr>
          <p:cNvPr id="635" name="Google Shape;635;p54"/>
          <p:cNvPicPr preferRelativeResize="0"/>
          <p:nvPr/>
        </p:nvPicPr>
        <p:blipFill>
          <a:blip r:embed="rId5">
            <a:alphaModFix/>
          </a:blip>
          <a:stretch>
            <a:fillRect/>
          </a:stretch>
        </p:blipFill>
        <p:spPr>
          <a:xfrm>
            <a:off x="5442798" y="3894213"/>
            <a:ext cx="2166442" cy="1219599"/>
          </a:xfrm>
          <a:prstGeom prst="rect">
            <a:avLst/>
          </a:prstGeom>
          <a:noFill/>
          <a:ln>
            <a:noFill/>
          </a:ln>
        </p:spPr>
      </p:pic>
      <p:pic>
        <p:nvPicPr>
          <p:cNvPr id="636" name="Google Shape;636;p54"/>
          <p:cNvPicPr preferRelativeResize="0"/>
          <p:nvPr/>
        </p:nvPicPr>
        <p:blipFill>
          <a:blip r:embed="rId6">
            <a:alphaModFix/>
          </a:blip>
          <a:stretch>
            <a:fillRect/>
          </a:stretch>
        </p:blipFill>
        <p:spPr>
          <a:xfrm>
            <a:off x="7210866" y="2659975"/>
            <a:ext cx="1933133" cy="1263651"/>
          </a:xfrm>
          <a:prstGeom prst="rect">
            <a:avLst/>
          </a:prstGeom>
          <a:noFill/>
          <a:ln>
            <a:noFill/>
          </a:ln>
        </p:spPr>
      </p:pic>
      <p:pic>
        <p:nvPicPr>
          <p:cNvPr id="637" name="Google Shape;637;p54"/>
          <p:cNvPicPr preferRelativeResize="0"/>
          <p:nvPr/>
        </p:nvPicPr>
        <p:blipFill>
          <a:blip r:embed="rId7">
            <a:alphaModFix/>
          </a:blip>
          <a:stretch>
            <a:fillRect/>
          </a:stretch>
        </p:blipFill>
        <p:spPr>
          <a:xfrm>
            <a:off x="0" y="2704300"/>
            <a:ext cx="2611068" cy="1219600"/>
          </a:xfrm>
          <a:prstGeom prst="rect">
            <a:avLst/>
          </a:prstGeom>
          <a:noFill/>
          <a:ln>
            <a:noFill/>
          </a:ln>
        </p:spPr>
      </p:pic>
      <p:pic>
        <p:nvPicPr>
          <p:cNvPr id="638" name="Google Shape;638;p54"/>
          <p:cNvPicPr preferRelativeResize="0"/>
          <p:nvPr/>
        </p:nvPicPr>
        <p:blipFill>
          <a:blip r:embed="rId8">
            <a:alphaModFix/>
          </a:blip>
          <a:stretch>
            <a:fillRect/>
          </a:stretch>
        </p:blipFill>
        <p:spPr>
          <a:xfrm>
            <a:off x="1696900" y="3885205"/>
            <a:ext cx="2611075" cy="1237621"/>
          </a:xfrm>
          <a:prstGeom prst="rect">
            <a:avLst/>
          </a:prstGeom>
          <a:noFill/>
          <a:ln>
            <a:noFill/>
          </a:ln>
        </p:spPr>
      </p:pic>
      <p:pic>
        <p:nvPicPr>
          <p:cNvPr id="639" name="Google Shape;639;p54"/>
          <p:cNvPicPr preferRelativeResize="0"/>
          <p:nvPr/>
        </p:nvPicPr>
        <p:blipFill>
          <a:blip r:embed="rId9">
            <a:alphaModFix/>
          </a:blip>
          <a:stretch>
            <a:fillRect/>
          </a:stretch>
        </p:blipFill>
        <p:spPr>
          <a:xfrm>
            <a:off x="453425" y="924147"/>
            <a:ext cx="1243475" cy="1613675"/>
          </a:xfrm>
          <a:prstGeom prst="rect">
            <a:avLst/>
          </a:prstGeom>
          <a:noFill/>
          <a:ln>
            <a:noFill/>
          </a:ln>
        </p:spPr>
      </p:pic>
      <p:pic>
        <p:nvPicPr>
          <p:cNvPr id="640" name="Google Shape;640;p54"/>
          <p:cNvPicPr preferRelativeResize="0"/>
          <p:nvPr/>
        </p:nvPicPr>
        <p:blipFill>
          <a:blip r:embed="rId10">
            <a:alphaModFix/>
          </a:blip>
          <a:stretch>
            <a:fillRect/>
          </a:stretch>
        </p:blipFill>
        <p:spPr>
          <a:xfrm>
            <a:off x="1951325" y="910475"/>
            <a:ext cx="1310825" cy="1641025"/>
          </a:xfrm>
          <a:prstGeom prst="rect">
            <a:avLst/>
          </a:prstGeom>
          <a:noFill/>
          <a:ln>
            <a:noFill/>
          </a:ln>
        </p:spPr>
      </p:pic>
      <p:pic>
        <p:nvPicPr>
          <p:cNvPr id="641" name="Google Shape;641;p54"/>
          <p:cNvPicPr preferRelativeResize="0"/>
          <p:nvPr/>
        </p:nvPicPr>
        <p:blipFill>
          <a:blip r:embed="rId11">
            <a:alphaModFix/>
          </a:blip>
          <a:stretch>
            <a:fillRect/>
          </a:stretch>
        </p:blipFill>
        <p:spPr>
          <a:xfrm>
            <a:off x="3623587" y="1015463"/>
            <a:ext cx="1677125" cy="1431052"/>
          </a:xfrm>
          <a:prstGeom prst="rect">
            <a:avLst/>
          </a:prstGeom>
          <a:noFill/>
          <a:ln>
            <a:noFill/>
          </a:ln>
        </p:spPr>
      </p:pic>
      <p:pic>
        <p:nvPicPr>
          <p:cNvPr id="642" name="Google Shape;642;p54"/>
          <p:cNvPicPr preferRelativeResize="0"/>
          <p:nvPr/>
        </p:nvPicPr>
        <p:blipFill>
          <a:blip r:embed="rId12">
            <a:alphaModFix/>
          </a:blip>
          <a:stretch>
            <a:fillRect/>
          </a:stretch>
        </p:blipFill>
        <p:spPr>
          <a:xfrm>
            <a:off x="5555538" y="851637"/>
            <a:ext cx="1518487" cy="1758712"/>
          </a:xfrm>
          <a:prstGeom prst="rect">
            <a:avLst/>
          </a:prstGeom>
          <a:noFill/>
          <a:ln>
            <a:noFill/>
          </a:ln>
        </p:spPr>
      </p:pic>
      <p:pic>
        <p:nvPicPr>
          <p:cNvPr id="643" name="Google Shape;643;p54"/>
          <p:cNvPicPr preferRelativeResize="0"/>
          <p:nvPr/>
        </p:nvPicPr>
        <p:blipFill>
          <a:blip r:embed="rId13">
            <a:alphaModFix/>
          </a:blip>
          <a:stretch>
            <a:fillRect/>
          </a:stretch>
        </p:blipFill>
        <p:spPr>
          <a:xfrm>
            <a:off x="7328875" y="937225"/>
            <a:ext cx="1587550" cy="1587550"/>
          </a:xfrm>
          <a:prstGeom prst="rect">
            <a:avLst/>
          </a:prstGeom>
          <a:noFill/>
          <a:ln>
            <a:noFill/>
          </a:ln>
        </p:spPr>
      </p:pic>
      <p:sp>
        <p:nvSpPr>
          <p:cNvPr id="644" name="Google Shape;644;p54"/>
          <p:cNvSpPr txBox="1"/>
          <p:nvPr/>
        </p:nvSpPr>
        <p:spPr>
          <a:xfrm>
            <a:off x="175550" y="584375"/>
            <a:ext cx="8916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800">
                <a:solidFill>
                  <a:schemeClr val="dk1"/>
                </a:solidFill>
              </a:rPr>
              <a:t>Xiang, J., Lv, Z., Xu, S., Deng, Y., Wang, R., Zhang, B., ... &amp; Yang, J. (2025). Structured 3d latents for scalable and versatile 3d generation. In Proceedings of the Computer Vision and Pattern Recognition Conference (pp. 21469-21480).</a:t>
            </a:r>
            <a:endParaRPr/>
          </a:p>
        </p:txBody>
      </p:sp>
      <p:sp>
        <p:nvSpPr>
          <p:cNvPr id="645" name="Google Shape;645;p54"/>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36</a:t>
            </a:fld>
            <a:endParaRPr>
              <a:latin typeface="Arial"/>
              <a:ea typeface="Arial"/>
              <a:cs typeface="Arial"/>
              <a:sym typeface="Arial"/>
            </a:endParaRPr>
          </a:p>
        </p:txBody>
      </p:sp>
      <p:sp>
        <p:nvSpPr>
          <p:cNvPr id="646" name="Google Shape;646;p54"/>
          <p:cNvSpPr txBox="1">
            <a:spLocks noGrp="1"/>
          </p:cNvSpPr>
          <p:nvPr>
            <p:ph type="ftr" idx="4294967295"/>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47" name="Google Shape;647;p54"/>
          <p:cNvSpPr txBox="1"/>
          <p:nvPr/>
        </p:nvSpPr>
        <p:spPr>
          <a:xfrm>
            <a:off x="7609250" y="4180773"/>
            <a:ext cx="193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a:t>
            </a:r>
            <a:endParaRPr sz="1000" i="1">
              <a:solidFill>
                <a:schemeClr val="dk1"/>
              </a:solidFill>
            </a:endParaRPr>
          </a:p>
          <a:p>
            <a:pPr marL="0" lvl="0" indent="0" algn="l" rtl="0">
              <a:spcBef>
                <a:spcPts val="0"/>
              </a:spcBef>
              <a:spcAft>
                <a:spcPts val="0"/>
              </a:spcAft>
              <a:buNone/>
            </a:pPr>
            <a:r>
              <a:rPr lang="en-GB" sz="1000" i="1">
                <a:solidFill>
                  <a:schemeClr val="dk1"/>
                </a:solidFill>
              </a:rPr>
              <a:t>Line1: input image</a:t>
            </a:r>
            <a:endParaRPr sz="1000" i="1">
              <a:solidFill>
                <a:schemeClr val="dk1"/>
              </a:solidFill>
            </a:endParaRPr>
          </a:p>
          <a:p>
            <a:pPr marL="0" lvl="0" indent="0" algn="l" rtl="0">
              <a:spcBef>
                <a:spcPts val="0"/>
              </a:spcBef>
              <a:spcAft>
                <a:spcPts val="0"/>
              </a:spcAft>
              <a:buNone/>
            </a:pPr>
            <a:r>
              <a:rPr lang="en-GB" sz="1000" i="1">
                <a:solidFill>
                  <a:schemeClr val="dk1"/>
                </a:solidFill>
              </a:rPr>
              <a:t>Line2: TRELLIS result</a:t>
            </a:r>
            <a:endParaRPr sz="1000" i="1">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5"/>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2500" b="1">
                <a:solidFill>
                  <a:schemeClr val="lt2"/>
                </a:solidFill>
              </a:rPr>
              <a:t>Generation models: MIDI-3D</a:t>
            </a:r>
            <a:endParaRPr sz="2500">
              <a:solidFill>
                <a:schemeClr val="accent1"/>
              </a:solidFill>
              <a:latin typeface="Arial"/>
              <a:ea typeface="Arial"/>
              <a:cs typeface="Arial"/>
              <a:sym typeface="Arial"/>
            </a:endParaRPr>
          </a:p>
        </p:txBody>
      </p:sp>
      <p:pic>
        <p:nvPicPr>
          <p:cNvPr id="653" name="Google Shape;653;p55"/>
          <p:cNvPicPr preferRelativeResize="0"/>
          <p:nvPr/>
        </p:nvPicPr>
        <p:blipFill rotWithShape="1">
          <a:blip r:embed="rId3">
            <a:alphaModFix/>
          </a:blip>
          <a:srcRect/>
          <a:stretch/>
        </p:blipFill>
        <p:spPr>
          <a:xfrm>
            <a:off x="7261546" y="135063"/>
            <a:ext cx="983780" cy="691150"/>
          </a:xfrm>
          <a:prstGeom prst="rect">
            <a:avLst/>
          </a:prstGeom>
          <a:noFill/>
          <a:ln>
            <a:noFill/>
          </a:ln>
        </p:spPr>
      </p:pic>
      <p:pic>
        <p:nvPicPr>
          <p:cNvPr id="654" name="Google Shape;654;p55"/>
          <p:cNvPicPr preferRelativeResize="0"/>
          <p:nvPr/>
        </p:nvPicPr>
        <p:blipFill>
          <a:blip r:embed="rId4">
            <a:alphaModFix/>
          </a:blip>
          <a:stretch>
            <a:fillRect/>
          </a:stretch>
        </p:blipFill>
        <p:spPr>
          <a:xfrm>
            <a:off x="1867125" y="2718254"/>
            <a:ext cx="1601675" cy="2071183"/>
          </a:xfrm>
          <a:prstGeom prst="rect">
            <a:avLst/>
          </a:prstGeom>
          <a:noFill/>
          <a:ln>
            <a:noFill/>
          </a:ln>
        </p:spPr>
      </p:pic>
      <p:pic>
        <p:nvPicPr>
          <p:cNvPr id="655" name="Google Shape;655;p55"/>
          <p:cNvPicPr preferRelativeResize="0"/>
          <p:nvPr/>
        </p:nvPicPr>
        <p:blipFill>
          <a:blip r:embed="rId5">
            <a:alphaModFix/>
          </a:blip>
          <a:stretch>
            <a:fillRect/>
          </a:stretch>
        </p:blipFill>
        <p:spPr>
          <a:xfrm>
            <a:off x="147575" y="2737175"/>
            <a:ext cx="1601674" cy="2033349"/>
          </a:xfrm>
          <a:prstGeom prst="rect">
            <a:avLst/>
          </a:prstGeom>
          <a:noFill/>
          <a:ln>
            <a:noFill/>
          </a:ln>
        </p:spPr>
      </p:pic>
      <p:pic>
        <p:nvPicPr>
          <p:cNvPr id="656" name="Google Shape;656;p55"/>
          <p:cNvPicPr preferRelativeResize="0"/>
          <p:nvPr/>
        </p:nvPicPr>
        <p:blipFill>
          <a:blip r:embed="rId6">
            <a:alphaModFix/>
          </a:blip>
          <a:stretch>
            <a:fillRect/>
          </a:stretch>
        </p:blipFill>
        <p:spPr>
          <a:xfrm>
            <a:off x="3552800" y="3159426"/>
            <a:ext cx="1856500" cy="1465112"/>
          </a:xfrm>
          <a:prstGeom prst="rect">
            <a:avLst/>
          </a:prstGeom>
          <a:noFill/>
          <a:ln>
            <a:noFill/>
          </a:ln>
        </p:spPr>
      </p:pic>
      <p:pic>
        <p:nvPicPr>
          <p:cNvPr id="657" name="Google Shape;657;p55"/>
          <p:cNvPicPr preferRelativeResize="0"/>
          <p:nvPr/>
        </p:nvPicPr>
        <p:blipFill>
          <a:blip r:embed="rId7">
            <a:alphaModFix/>
          </a:blip>
          <a:stretch>
            <a:fillRect/>
          </a:stretch>
        </p:blipFill>
        <p:spPr>
          <a:xfrm>
            <a:off x="5493300" y="3251800"/>
            <a:ext cx="1768251" cy="1280373"/>
          </a:xfrm>
          <a:prstGeom prst="rect">
            <a:avLst/>
          </a:prstGeom>
          <a:noFill/>
          <a:ln>
            <a:noFill/>
          </a:ln>
        </p:spPr>
      </p:pic>
      <p:pic>
        <p:nvPicPr>
          <p:cNvPr id="658" name="Google Shape;658;p55"/>
          <p:cNvPicPr preferRelativeResize="0"/>
          <p:nvPr/>
        </p:nvPicPr>
        <p:blipFill>
          <a:blip r:embed="rId8">
            <a:alphaModFix/>
          </a:blip>
          <a:stretch>
            <a:fillRect/>
          </a:stretch>
        </p:blipFill>
        <p:spPr>
          <a:xfrm>
            <a:off x="7311676" y="3181612"/>
            <a:ext cx="1825251" cy="1420753"/>
          </a:xfrm>
          <a:prstGeom prst="rect">
            <a:avLst/>
          </a:prstGeom>
          <a:noFill/>
          <a:ln>
            <a:noFill/>
          </a:ln>
        </p:spPr>
      </p:pic>
      <p:pic>
        <p:nvPicPr>
          <p:cNvPr id="659" name="Google Shape;659;p55"/>
          <p:cNvPicPr preferRelativeResize="0"/>
          <p:nvPr/>
        </p:nvPicPr>
        <p:blipFill>
          <a:blip r:embed="rId9">
            <a:alphaModFix/>
          </a:blip>
          <a:stretch>
            <a:fillRect/>
          </a:stretch>
        </p:blipFill>
        <p:spPr>
          <a:xfrm>
            <a:off x="453425" y="1000347"/>
            <a:ext cx="1243475" cy="1613675"/>
          </a:xfrm>
          <a:prstGeom prst="rect">
            <a:avLst/>
          </a:prstGeom>
          <a:noFill/>
          <a:ln>
            <a:noFill/>
          </a:ln>
        </p:spPr>
      </p:pic>
      <p:pic>
        <p:nvPicPr>
          <p:cNvPr id="660" name="Google Shape;660;p55"/>
          <p:cNvPicPr preferRelativeResize="0"/>
          <p:nvPr/>
        </p:nvPicPr>
        <p:blipFill>
          <a:blip r:embed="rId10">
            <a:alphaModFix/>
          </a:blip>
          <a:stretch>
            <a:fillRect/>
          </a:stretch>
        </p:blipFill>
        <p:spPr>
          <a:xfrm>
            <a:off x="1951325" y="986675"/>
            <a:ext cx="1310825" cy="1641025"/>
          </a:xfrm>
          <a:prstGeom prst="rect">
            <a:avLst/>
          </a:prstGeom>
          <a:noFill/>
          <a:ln>
            <a:noFill/>
          </a:ln>
        </p:spPr>
      </p:pic>
      <p:pic>
        <p:nvPicPr>
          <p:cNvPr id="661" name="Google Shape;661;p55"/>
          <p:cNvPicPr preferRelativeResize="0"/>
          <p:nvPr/>
        </p:nvPicPr>
        <p:blipFill>
          <a:blip r:embed="rId11">
            <a:alphaModFix/>
          </a:blip>
          <a:stretch>
            <a:fillRect/>
          </a:stretch>
        </p:blipFill>
        <p:spPr>
          <a:xfrm>
            <a:off x="3623587" y="1091663"/>
            <a:ext cx="1677125" cy="1431052"/>
          </a:xfrm>
          <a:prstGeom prst="rect">
            <a:avLst/>
          </a:prstGeom>
          <a:noFill/>
          <a:ln>
            <a:noFill/>
          </a:ln>
        </p:spPr>
      </p:pic>
      <p:pic>
        <p:nvPicPr>
          <p:cNvPr id="662" name="Google Shape;662;p55"/>
          <p:cNvPicPr preferRelativeResize="0"/>
          <p:nvPr/>
        </p:nvPicPr>
        <p:blipFill>
          <a:blip r:embed="rId12">
            <a:alphaModFix/>
          </a:blip>
          <a:stretch>
            <a:fillRect/>
          </a:stretch>
        </p:blipFill>
        <p:spPr>
          <a:xfrm>
            <a:off x="5555538" y="927837"/>
            <a:ext cx="1518487" cy="1758712"/>
          </a:xfrm>
          <a:prstGeom prst="rect">
            <a:avLst/>
          </a:prstGeom>
          <a:noFill/>
          <a:ln>
            <a:noFill/>
          </a:ln>
        </p:spPr>
      </p:pic>
      <p:pic>
        <p:nvPicPr>
          <p:cNvPr id="663" name="Google Shape;663;p55"/>
          <p:cNvPicPr preferRelativeResize="0"/>
          <p:nvPr/>
        </p:nvPicPr>
        <p:blipFill>
          <a:blip r:embed="rId13">
            <a:alphaModFix/>
          </a:blip>
          <a:stretch>
            <a:fillRect/>
          </a:stretch>
        </p:blipFill>
        <p:spPr>
          <a:xfrm>
            <a:off x="7328875" y="1013425"/>
            <a:ext cx="1587550" cy="1587550"/>
          </a:xfrm>
          <a:prstGeom prst="rect">
            <a:avLst/>
          </a:prstGeom>
          <a:noFill/>
          <a:ln>
            <a:noFill/>
          </a:ln>
        </p:spPr>
      </p:pic>
      <p:sp>
        <p:nvSpPr>
          <p:cNvPr id="664" name="Google Shape;664;p55"/>
          <p:cNvSpPr txBox="1"/>
          <p:nvPr/>
        </p:nvSpPr>
        <p:spPr>
          <a:xfrm>
            <a:off x="198925" y="631563"/>
            <a:ext cx="901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800">
                <a:solidFill>
                  <a:schemeClr val="dk1"/>
                </a:solidFill>
              </a:rPr>
              <a:t>Huang, Z., Guo, Y. C., An, X., Yang, Y., Li, Y., Zou, Z. X., ... &amp; Sheng, L. (2025). Midi: Multi-instance diffusion for single image to 3d scene generation. In Proceedings of the Computer Vision and Pattern Recognition Conference (pp. 23646-23657).</a:t>
            </a:r>
            <a:endParaRPr/>
          </a:p>
        </p:txBody>
      </p:sp>
      <p:sp>
        <p:nvSpPr>
          <p:cNvPr id="665" name="Google Shape;665;p5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37</a:t>
            </a:fld>
            <a:endParaRPr>
              <a:latin typeface="Arial"/>
              <a:ea typeface="Arial"/>
              <a:cs typeface="Arial"/>
              <a:sym typeface="Arial"/>
            </a:endParaRPr>
          </a:p>
        </p:txBody>
      </p:sp>
      <p:sp>
        <p:nvSpPr>
          <p:cNvPr id="666" name="Google Shape;666;p55"/>
          <p:cNvSpPr txBox="1">
            <a:spLocks noGrp="1"/>
          </p:cNvSpPr>
          <p:nvPr>
            <p:ph type="ftr" idx="4294967295"/>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67" name="Google Shape;667;p55"/>
          <p:cNvSpPr txBox="1"/>
          <p:nvPr/>
        </p:nvSpPr>
        <p:spPr>
          <a:xfrm>
            <a:off x="6788338" y="4532186"/>
            <a:ext cx="193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a:t>
            </a:r>
            <a:endParaRPr sz="1000" i="1">
              <a:solidFill>
                <a:schemeClr val="dk1"/>
              </a:solidFill>
            </a:endParaRPr>
          </a:p>
          <a:p>
            <a:pPr marL="0" lvl="0" indent="0" algn="l" rtl="0">
              <a:spcBef>
                <a:spcPts val="0"/>
              </a:spcBef>
              <a:spcAft>
                <a:spcPts val="0"/>
              </a:spcAft>
              <a:buNone/>
            </a:pPr>
            <a:r>
              <a:rPr lang="en-GB" sz="1000" i="1">
                <a:solidFill>
                  <a:schemeClr val="dk1"/>
                </a:solidFill>
              </a:rPr>
              <a:t>Line1: input image</a:t>
            </a:r>
            <a:endParaRPr sz="1000" i="1">
              <a:solidFill>
                <a:schemeClr val="dk1"/>
              </a:solidFill>
            </a:endParaRPr>
          </a:p>
          <a:p>
            <a:pPr marL="0" lvl="0" indent="0" algn="l" rtl="0">
              <a:spcBef>
                <a:spcPts val="0"/>
              </a:spcBef>
              <a:spcAft>
                <a:spcPts val="0"/>
              </a:spcAft>
              <a:buNone/>
            </a:pPr>
            <a:r>
              <a:rPr lang="en-GB" sz="1000" i="1">
                <a:solidFill>
                  <a:schemeClr val="dk1"/>
                </a:solidFill>
              </a:rPr>
              <a:t>Line2: MIDI-3D result</a:t>
            </a:r>
            <a:endParaRPr sz="1000" i="1">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6"/>
          <p:cNvSpPr txBox="1">
            <a:spLocks noGrp="1"/>
          </p:cNvSpPr>
          <p:nvPr>
            <p:ph type="sldNum" idx="12"/>
          </p:nvPr>
        </p:nvSpPr>
        <p:spPr>
          <a:xfrm>
            <a:off x="8240400" y="4860000"/>
            <a:ext cx="601500" cy="2739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1100"/>
              <a:buFont typeface="Arial"/>
              <a:buNone/>
            </a:pPr>
            <a:fld id="{00000000-1234-1234-1234-123412341234}" type="slidenum">
              <a:rPr lang="en-GB" sz="1100" b="0" i="0" u="none" strike="noStrike" cap="none">
                <a:solidFill>
                  <a:srgbClr val="FFFFFF"/>
                </a:solidFill>
                <a:latin typeface="Arial"/>
                <a:ea typeface="Arial"/>
                <a:cs typeface="Arial"/>
                <a:sym typeface="Arial"/>
              </a:rPr>
              <a:t>38</a:t>
            </a:fld>
            <a:endParaRPr sz="1100" b="0" i="0" u="none" strike="noStrike" cap="none">
              <a:solidFill>
                <a:srgbClr val="FFFFFF"/>
              </a:solidFill>
              <a:latin typeface="Arial"/>
              <a:ea typeface="Arial"/>
              <a:cs typeface="Arial"/>
              <a:sym typeface="Arial"/>
            </a:endParaRPr>
          </a:p>
        </p:txBody>
      </p:sp>
      <p:sp>
        <p:nvSpPr>
          <p:cNvPr id="674" name="Google Shape;674;p56"/>
          <p:cNvSpPr txBox="1">
            <a:spLocks noGrp="1"/>
          </p:cNvSpPr>
          <p:nvPr>
            <p:ph type="body" idx="1"/>
          </p:nvPr>
        </p:nvSpPr>
        <p:spPr>
          <a:xfrm>
            <a:off x="304812" y="2159705"/>
            <a:ext cx="8927100" cy="82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5400"/>
              <a:t>Evaluation</a:t>
            </a:r>
            <a:endParaRPr/>
          </a:p>
          <a:p>
            <a:pPr marL="0" lvl="0" indent="0" algn="l" rtl="0">
              <a:lnSpc>
                <a:spcPct val="100000"/>
              </a:lnSpc>
              <a:spcBef>
                <a:spcPts val="0"/>
              </a:spcBef>
              <a:spcAft>
                <a:spcPts val="0"/>
              </a:spcAft>
              <a:buNone/>
            </a:pPr>
            <a:endParaRPr/>
          </a:p>
        </p:txBody>
      </p:sp>
      <p:pic>
        <p:nvPicPr>
          <p:cNvPr id="675" name="Google Shape;675;p56"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676" name="Google Shape;676;p56"/>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7"/>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overview</a:t>
            </a:r>
            <a:endParaRPr sz="1600">
              <a:solidFill>
                <a:schemeClr val="accent1"/>
              </a:solidFill>
              <a:latin typeface="Arial"/>
              <a:ea typeface="Arial"/>
              <a:cs typeface="Arial"/>
              <a:sym typeface="Arial"/>
            </a:endParaRPr>
          </a:p>
        </p:txBody>
      </p:sp>
      <p:sp>
        <p:nvSpPr>
          <p:cNvPr id="682" name="Google Shape;682;p57"/>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39</a:t>
            </a:fld>
            <a:endParaRPr>
              <a:latin typeface="Arial"/>
              <a:ea typeface="Arial"/>
              <a:cs typeface="Arial"/>
              <a:sym typeface="Arial"/>
            </a:endParaRPr>
          </a:p>
        </p:txBody>
      </p:sp>
      <p:pic>
        <p:nvPicPr>
          <p:cNvPr id="683" name="Google Shape;683;p57"/>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684" name="Google Shape;684;p57"/>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85" name="Google Shape;685;p57"/>
          <p:cNvSpPr txBox="1"/>
          <p:nvPr/>
        </p:nvSpPr>
        <p:spPr>
          <a:xfrm>
            <a:off x="606450" y="649250"/>
            <a:ext cx="7952700" cy="12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u="sng"/>
          </a:p>
          <a:p>
            <a:pPr marL="0" lvl="0" indent="0" algn="l" rtl="0">
              <a:spcBef>
                <a:spcPts val="0"/>
              </a:spcBef>
              <a:spcAft>
                <a:spcPts val="0"/>
              </a:spcAft>
              <a:buNone/>
            </a:pPr>
            <a:endParaRPr sz="2400"/>
          </a:p>
          <a:p>
            <a:pPr marL="0" lvl="0" indent="457200" algn="l" rtl="0">
              <a:spcBef>
                <a:spcPts val="0"/>
              </a:spcBef>
              <a:spcAft>
                <a:spcPts val="0"/>
              </a:spcAft>
              <a:buNone/>
            </a:pPr>
            <a:endParaRPr sz="2400"/>
          </a:p>
          <a:p>
            <a:pPr marL="0" lvl="0" indent="457200" algn="l" rtl="0">
              <a:spcBef>
                <a:spcPts val="0"/>
              </a:spcBef>
              <a:spcAft>
                <a:spcPts val="0"/>
              </a:spcAft>
              <a:buNone/>
            </a:pPr>
            <a:endParaRPr sz="2400"/>
          </a:p>
          <a:p>
            <a:pPr marL="0" lvl="0" indent="457200" algn="l" rtl="0">
              <a:spcBef>
                <a:spcPts val="0"/>
              </a:spcBef>
              <a:spcAft>
                <a:spcPts val="0"/>
              </a:spcAft>
              <a:buClr>
                <a:schemeClr val="dk1"/>
              </a:buClr>
              <a:buSzPts val="1100"/>
              <a:buFont typeface="Arial"/>
              <a:buNone/>
            </a:pPr>
            <a:endParaRPr sz="2400"/>
          </a:p>
        </p:txBody>
      </p:sp>
      <p:sp>
        <p:nvSpPr>
          <p:cNvPr id="686" name="Google Shape;686;p57"/>
          <p:cNvSpPr txBox="1"/>
          <p:nvPr/>
        </p:nvSpPr>
        <p:spPr>
          <a:xfrm>
            <a:off x="938975" y="1053750"/>
            <a:ext cx="7306500" cy="39096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000" b="1">
                <a:solidFill>
                  <a:schemeClr val="dk1"/>
                </a:solidFill>
              </a:rPr>
              <a:t>VGGT</a:t>
            </a:r>
            <a:endParaRPr sz="2400" u="sng"/>
          </a:p>
          <a:p>
            <a:pPr marL="0" lvl="0" indent="457200" algn="l" rtl="0">
              <a:lnSpc>
                <a:spcPct val="114000"/>
              </a:lnSpc>
              <a:spcBef>
                <a:spcPts val="0"/>
              </a:spcBef>
              <a:spcAft>
                <a:spcPts val="0"/>
              </a:spcAft>
              <a:buNone/>
            </a:pPr>
            <a:r>
              <a:rPr lang="en-GB" sz="1600">
                <a:solidFill>
                  <a:schemeClr val="dk1"/>
                </a:solidFill>
              </a:rPr>
              <a:t>Result</a:t>
            </a:r>
            <a:endParaRPr sz="1600">
              <a:solidFill>
                <a:schemeClr val="dk1"/>
              </a:solidFill>
            </a:endParaRPr>
          </a:p>
          <a:p>
            <a:pPr marL="0" lvl="0" indent="457200" algn="l" rtl="0">
              <a:lnSpc>
                <a:spcPct val="114000"/>
              </a:lnSpc>
              <a:spcBef>
                <a:spcPts val="0"/>
              </a:spcBef>
              <a:spcAft>
                <a:spcPts val="0"/>
              </a:spcAft>
              <a:buClr>
                <a:schemeClr val="dk1"/>
              </a:buClr>
              <a:buSzPts val="1100"/>
              <a:buFont typeface="Arial"/>
              <a:buNone/>
            </a:pPr>
            <a:endParaRPr sz="1600">
              <a:solidFill>
                <a:schemeClr val="dk1"/>
              </a:solidFill>
            </a:endParaRPr>
          </a:p>
          <a:p>
            <a:pPr marL="0" lvl="0" indent="0" algn="l" rtl="0">
              <a:lnSpc>
                <a:spcPct val="114000"/>
              </a:lnSpc>
              <a:spcBef>
                <a:spcPts val="0"/>
              </a:spcBef>
              <a:spcAft>
                <a:spcPts val="0"/>
              </a:spcAft>
              <a:buNone/>
            </a:pPr>
            <a:r>
              <a:rPr lang="en-GB" sz="2000" b="1">
                <a:solidFill>
                  <a:schemeClr val="dk1"/>
                </a:solidFill>
              </a:rPr>
              <a:t>Mesh</a:t>
            </a:r>
            <a:endParaRPr sz="2000" b="1">
              <a:solidFill>
                <a:schemeClr val="dk1"/>
              </a:solidFill>
            </a:endParaRPr>
          </a:p>
          <a:p>
            <a:pPr marL="0" lvl="0" indent="457200" algn="l" rtl="0">
              <a:lnSpc>
                <a:spcPct val="114000"/>
              </a:lnSpc>
              <a:spcBef>
                <a:spcPts val="0"/>
              </a:spcBef>
              <a:spcAft>
                <a:spcPts val="0"/>
              </a:spcAft>
              <a:buNone/>
            </a:pPr>
            <a:r>
              <a:rPr lang="en-GB" sz="1600">
                <a:solidFill>
                  <a:schemeClr val="dk1"/>
                </a:solidFill>
              </a:rPr>
              <a:t>a.method</a:t>
            </a:r>
            <a:endParaRPr sz="1600">
              <a:solidFill>
                <a:schemeClr val="dk1"/>
              </a:solidFill>
            </a:endParaRPr>
          </a:p>
          <a:p>
            <a:pPr marL="0" lvl="0" indent="457200" algn="l" rtl="0">
              <a:lnSpc>
                <a:spcPct val="114000"/>
              </a:lnSpc>
              <a:spcBef>
                <a:spcPts val="0"/>
              </a:spcBef>
              <a:spcAft>
                <a:spcPts val="0"/>
              </a:spcAft>
              <a:buNone/>
            </a:pPr>
            <a:r>
              <a:rPr lang="en-GB" sz="1600">
                <a:solidFill>
                  <a:schemeClr val="dk1"/>
                </a:solidFill>
              </a:rPr>
              <a:t>b.Target selection</a:t>
            </a:r>
            <a:endParaRPr sz="1600">
              <a:solidFill>
                <a:schemeClr val="dk1"/>
              </a:solidFill>
            </a:endParaRPr>
          </a:p>
          <a:p>
            <a:pPr marL="0" lvl="0" indent="457200" algn="l" rtl="0">
              <a:lnSpc>
                <a:spcPct val="114000"/>
              </a:lnSpc>
              <a:spcBef>
                <a:spcPts val="0"/>
              </a:spcBef>
              <a:spcAft>
                <a:spcPts val="0"/>
              </a:spcAft>
              <a:buNone/>
            </a:pPr>
            <a:r>
              <a:rPr lang="en-GB" sz="1600">
                <a:solidFill>
                  <a:schemeClr val="dk1"/>
                </a:solidFill>
              </a:rPr>
              <a:t>c.Result</a:t>
            </a:r>
            <a:endParaRPr sz="1600">
              <a:solidFill>
                <a:schemeClr val="dk1"/>
              </a:solidFill>
            </a:endParaRPr>
          </a:p>
          <a:p>
            <a:pPr marL="0" lvl="0" indent="0" algn="l" rtl="0">
              <a:lnSpc>
                <a:spcPct val="114000"/>
              </a:lnSpc>
              <a:spcBef>
                <a:spcPts val="0"/>
              </a:spcBef>
              <a:spcAft>
                <a:spcPts val="0"/>
              </a:spcAft>
              <a:buNone/>
            </a:pPr>
            <a:endParaRPr>
              <a:solidFill>
                <a:schemeClr val="dk1"/>
              </a:solidFill>
            </a:endParaRPr>
          </a:p>
          <a:p>
            <a:pPr marL="0" lvl="0" indent="0" algn="l" rtl="0">
              <a:lnSpc>
                <a:spcPct val="114000"/>
              </a:lnSpc>
              <a:spcBef>
                <a:spcPts val="0"/>
              </a:spcBef>
              <a:spcAft>
                <a:spcPts val="0"/>
              </a:spcAft>
              <a:buNone/>
            </a:pPr>
            <a:r>
              <a:rPr lang="en-GB" sz="2000" b="1">
                <a:solidFill>
                  <a:schemeClr val="dk1"/>
                </a:solidFill>
              </a:rPr>
              <a:t>Pose</a:t>
            </a:r>
            <a:endParaRPr sz="2000" b="1">
              <a:solidFill>
                <a:schemeClr val="dk1"/>
              </a:solidFill>
            </a:endParaRPr>
          </a:p>
          <a:p>
            <a:pPr marL="0" lvl="0" indent="457200" algn="l" rtl="0">
              <a:lnSpc>
                <a:spcPct val="114000"/>
              </a:lnSpc>
              <a:spcBef>
                <a:spcPts val="0"/>
              </a:spcBef>
              <a:spcAft>
                <a:spcPts val="0"/>
              </a:spcAft>
              <a:buNone/>
            </a:pPr>
            <a:r>
              <a:rPr lang="en-GB" sz="1600">
                <a:solidFill>
                  <a:schemeClr val="dk1"/>
                </a:solidFill>
              </a:rPr>
              <a:t>a.method</a:t>
            </a:r>
            <a:endParaRPr sz="1600">
              <a:solidFill>
                <a:schemeClr val="dk1"/>
              </a:solidFill>
            </a:endParaRPr>
          </a:p>
          <a:p>
            <a:pPr marL="0" lvl="0" indent="457200" algn="l" rtl="0">
              <a:lnSpc>
                <a:spcPct val="114000"/>
              </a:lnSpc>
              <a:spcBef>
                <a:spcPts val="0"/>
              </a:spcBef>
              <a:spcAft>
                <a:spcPts val="0"/>
              </a:spcAft>
              <a:buNone/>
            </a:pPr>
            <a:r>
              <a:rPr lang="en-GB" sz="1600">
                <a:solidFill>
                  <a:schemeClr val="dk1"/>
                </a:solidFill>
              </a:rPr>
              <a:t>b.Result</a:t>
            </a:r>
            <a:endParaRPr sz="1600">
              <a:solidFill>
                <a:schemeClr val="dk1"/>
              </a:solidFill>
            </a:endParaRPr>
          </a:p>
          <a:p>
            <a:pPr marL="0" lvl="0" indent="0" algn="l" rtl="0">
              <a:lnSpc>
                <a:spcPct val="114000"/>
              </a:lnSpc>
              <a:spcBef>
                <a:spcPts val="0"/>
              </a:spcBef>
              <a:spcAft>
                <a:spcPts val="0"/>
              </a:spcAft>
              <a:buNone/>
            </a:pPr>
            <a:endParaRPr>
              <a:solidFill>
                <a:schemeClr val="dk1"/>
              </a:solidFill>
            </a:endParaRPr>
          </a:p>
          <a:p>
            <a:pPr marL="0" lvl="0" indent="0" algn="l" rtl="0">
              <a:lnSpc>
                <a:spcPct val="114000"/>
              </a:lnSpc>
              <a:spcBef>
                <a:spcPts val="0"/>
              </a:spcBef>
              <a:spcAft>
                <a:spcPts val="0"/>
              </a:spcAft>
              <a:buNone/>
            </a:pP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a:t>
            </a:fld>
            <a:endParaRPr>
              <a:latin typeface="Arial"/>
              <a:ea typeface="Arial"/>
              <a:cs typeface="Arial"/>
              <a:sym typeface="Arial"/>
            </a:endParaRPr>
          </a:p>
        </p:txBody>
      </p:sp>
      <p:pic>
        <p:nvPicPr>
          <p:cNvPr id="141" name="Google Shape;141;p23"/>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142" name="Google Shape;142;p23"/>
          <p:cNvSpPr txBox="1">
            <a:spLocks noGrp="1"/>
          </p:cNvSpPr>
          <p:nvPr>
            <p:ph type="title"/>
          </p:nvPr>
        </p:nvSpPr>
        <p:spPr>
          <a:xfrm>
            <a:off x="318034" y="801821"/>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latin typeface="Helvetica Neue"/>
                <a:ea typeface="Helvetica Neue"/>
                <a:cs typeface="Helvetica Neue"/>
                <a:sym typeface="Helvetica Neue"/>
              </a:rPr>
              <a:t>Motivation</a:t>
            </a:r>
            <a:endParaRPr/>
          </a:p>
        </p:txBody>
      </p:sp>
      <p:sp>
        <p:nvSpPr>
          <p:cNvPr id="143" name="Google Shape;143;p23"/>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144" name="Google Shape;144;p23"/>
          <p:cNvSpPr txBox="1">
            <a:spLocks noGrp="1"/>
          </p:cNvSpPr>
          <p:nvPr>
            <p:ph type="body" idx="1"/>
          </p:nvPr>
        </p:nvSpPr>
        <p:spPr>
          <a:xfrm>
            <a:off x="319090" y="1600200"/>
            <a:ext cx="8508900" cy="30957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r>
              <a:rPr lang="en-GB" sz="1800"/>
              <a:t>Can we estimate </a:t>
            </a:r>
            <a:r>
              <a:rPr lang="en-GB" sz="1800" b="1"/>
              <a:t>depth</a:t>
            </a:r>
            <a:r>
              <a:rPr lang="en-GB" sz="1800"/>
              <a:t>, reconstruct a </a:t>
            </a:r>
            <a:r>
              <a:rPr lang="en-GB" sz="1800" b="1"/>
              <a:t>3D mesh</a:t>
            </a:r>
            <a:r>
              <a:rPr lang="en-GB" sz="1800"/>
              <a:t>, and recover </a:t>
            </a:r>
            <a:r>
              <a:rPr lang="en-GB" sz="1800" b="1"/>
              <a:t>6D object pose</a:t>
            </a:r>
            <a:r>
              <a:rPr lang="en-GB" sz="1800"/>
              <a:t> —  all from a single RGB image?</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8"/>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VGGT Depth </a:t>
            </a:r>
            <a:endParaRPr sz="1600">
              <a:solidFill>
                <a:schemeClr val="accent1"/>
              </a:solidFill>
              <a:latin typeface="Arial"/>
              <a:ea typeface="Arial"/>
              <a:cs typeface="Arial"/>
              <a:sym typeface="Arial"/>
            </a:endParaRPr>
          </a:p>
        </p:txBody>
      </p:sp>
      <p:sp>
        <p:nvSpPr>
          <p:cNvPr id="692" name="Google Shape;692;p58"/>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40</a:t>
            </a:fld>
            <a:endParaRPr>
              <a:latin typeface="Arial"/>
              <a:ea typeface="Arial"/>
              <a:cs typeface="Arial"/>
              <a:sym typeface="Arial"/>
            </a:endParaRPr>
          </a:p>
        </p:txBody>
      </p:sp>
      <p:pic>
        <p:nvPicPr>
          <p:cNvPr id="693" name="Google Shape;693;p58"/>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694" name="Google Shape;694;p58"/>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695" name="Google Shape;695;p58"/>
          <p:cNvPicPr preferRelativeResize="0"/>
          <p:nvPr/>
        </p:nvPicPr>
        <p:blipFill>
          <a:blip r:embed="rId4">
            <a:alphaModFix/>
          </a:blip>
          <a:stretch>
            <a:fillRect/>
          </a:stretch>
        </p:blipFill>
        <p:spPr>
          <a:xfrm>
            <a:off x="311162" y="981062"/>
            <a:ext cx="5784726" cy="3585236"/>
          </a:xfrm>
          <a:prstGeom prst="rect">
            <a:avLst/>
          </a:prstGeom>
          <a:noFill/>
          <a:ln>
            <a:noFill/>
          </a:ln>
        </p:spPr>
      </p:pic>
      <p:sp>
        <p:nvSpPr>
          <p:cNvPr id="696" name="Google Shape;696;p58"/>
          <p:cNvSpPr txBox="1"/>
          <p:nvPr/>
        </p:nvSpPr>
        <p:spPr>
          <a:xfrm>
            <a:off x="6158050" y="981025"/>
            <a:ext cx="2654100" cy="3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MAE</a:t>
            </a:r>
            <a:r>
              <a:rPr lang="en-GB" sz="1200" b="1">
                <a:solidFill>
                  <a:schemeClr val="dk1"/>
                </a:solidFill>
              </a:rPr>
              <a:t> </a:t>
            </a:r>
            <a:r>
              <a:rPr lang="en-GB" sz="1200">
                <a:solidFill>
                  <a:schemeClr val="dk1"/>
                </a:solidFill>
              </a:rPr>
              <a:t>– Mean Absolute Error</a:t>
            </a:r>
            <a:endParaRPr sz="1200">
              <a:solidFill>
                <a:schemeClr val="dk1"/>
              </a:solidFill>
            </a:endParaRPr>
          </a:p>
          <a:p>
            <a:pPr marL="0" lvl="0" indent="0" algn="l" rtl="0">
              <a:lnSpc>
                <a:spcPct val="115000"/>
              </a:lnSpc>
              <a:spcBef>
                <a:spcPts val="1400"/>
              </a:spcBef>
              <a:spcAft>
                <a:spcPts val="400"/>
              </a:spcAft>
              <a:buNone/>
            </a:pPr>
            <a:r>
              <a:rPr lang="en-GB" sz="1200" b="1">
                <a:solidFill>
                  <a:schemeClr val="dk1"/>
                </a:solidFill>
              </a:rPr>
              <a:t>RMSE </a:t>
            </a:r>
            <a:r>
              <a:rPr lang="en-GB" sz="1200">
                <a:solidFill>
                  <a:schemeClr val="dk1"/>
                </a:solidFill>
              </a:rPr>
              <a:t>– Root Mean Squared Error</a:t>
            </a:r>
            <a:endParaRPr sz="1200">
              <a:solidFill>
                <a:schemeClr val="dk1"/>
              </a:solidFill>
            </a:endParaRPr>
          </a:p>
        </p:txBody>
      </p:sp>
      <p:sp>
        <p:nvSpPr>
          <p:cNvPr id="697" name="Google Shape;697;p58"/>
          <p:cNvSpPr txBox="1"/>
          <p:nvPr/>
        </p:nvSpPr>
        <p:spPr>
          <a:xfrm>
            <a:off x="265925" y="4536425"/>
            <a:ext cx="5697900" cy="2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Table. </a:t>
            </a:r>
            <a:r>
              <a:rPr lang="en-GB" sz="1000" b="1" i="1"/>
              <a:t>MAE</a:t>
            </a:r>
            <a:r>
              <a:rPr lang="en-GB" sz="1000" i="1"/>
              <a:t> and </a:t>
            </a:r>
            <a:r>
              <a:rPr lang="en-GB" sz="1000" b="1" i="1"/>
              <a:t>RMSE</a:t>
            </a:r>
            <a:r>
              <a:rPr lang="en-GB" sz="1000" i="1"/>
              <a:t> errors of estimated depths comparing to the ground truth</a:t>
            </a:r>
            <a:endParaRPr sz="1000" i="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9"/>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Method</a:t>
            </a:r>
            <a:endParaRPr sz="1600">
              <a:solidFill>
                <a:schemeClr val="accent1"/>
              </a:solidFill>
              <a:latin typeface="Arial"/>
              <a:ea typeface="Arial"/>
              <a:cs typeface="Arial"/>
              <a:sym typeface="Arial"/>
            </a:endParaRPr>
          </a:p>
        </p:txBody>
      </p:sp>
      <p:sp>
        <p:nvSpPr>
          <p:cNvPr id="703" name="Google Shape;703;p59"/>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41</a:t>
            </a:fld>
            <a:endParaRPr>
              <a:latin typeface="Arial"/>
              <a:ea typeface="Arial"/>
              <a:cs typeface="Arial"/>
              <a:sym typeface="Arial"/>
            </a:endParaRPr>
          </a:p>
        </p:txBody>
      </p:sp>
      <p:pic>
        <p:nvPicPr>
          <p:cNvPr id="704" name="Google Shape;704;p59"/>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705" name="Google Shape;705;p59"/>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706" name="Google Shape;706;p59"/>
          <p:cNvPicPr preferRelativeResize="0"/>
          <p:nvPr/>
        </p:nvPicPr>
        <p:blipFill>
          <a:blip r:embed="rId4">
            <a:alphaModFix/>
          </a:blip>
          <a:stretch>
            <a:fillRect/>
          </a:stretch>
        </p:blipFill>
        <p:spPr>
          <a:xfrm>
            <a:off x="3210375" y="2413575"/>
            <a:ext cx="2724199" cy="1878450"/>
          </a:xfrm>
          <a:prstGeom prst="rect">
            <a:avLst/>
          </a:prstGeom>
          <a:noFill/>
          <a:ln>
            <a:noFill/>
          </a:ln>
        </p:spPr>
      </p:pic>
      <p:sp>
        <p:nvSpPr>
          <p:cNvPr id="707" name="Google Shape;707;p59"/>
          <p:cNvSpPr txBox="1"/>
          <p:nvPr/>
        </p:nvSpPr>
        <p:spPr>
          <a:xfrm>
            <a:off x="228600" y="1143000"/>
            <a:ext cx="8982000" cy="93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solidFill>
                  <a:srgbClr val="595959"/>
                </a:solidFill>
              </a:rPr>
              <a:t>The generated mesh would have different pose than groundtruth mesh </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and the evaluation make sense only when these meshes are in the same pose </a:t>
            </a:r>
            <a:endParaRPr/>
          </a:p>
        </p:txBody>
      </p:sp>
      <p:sp>
        <p:nvSpPr>
          <p:cNvPr id="708" name="Google Shape;708;p59"/>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Align</a:t>
            </a:r>
            <a:endParaRPr sz="500">
              <a:solidFill>
                <a:schemeClr val="accent1"/>
              </a:solidFill>
              <a:latin typeface="Arial"/>
              <a:ea typeface="Arial"/>
              <a:cs typeface="Arial"/>
              <a:sym typeface="Arial"/>
            </a:endParaRPr>
          </a:p>
        </p:txBody>
      </p:sp>
      <p:sp>
        <p:nvSpPr>
          <p:cNvPr id="709" name="Google Shape;709;p59"/>
          <p:cNvSpPr txBox="1"/>
          <p:nvPr/>
        </p:nvSpPr>
        <p:spPr>
          <a:xfrm>
            <a:off x="1600200" y="43045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Meshed before alignment, horizontal mesh is generated mesh, vertical mesh is groundtruth mesh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0"/>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Method</a:t>
            </a:r>
            <a:endParaRPr sz="1600">
              <a:solidFill>
                <a:schemeClr val="accent1"/>
              </a:solidFill>
              <a:latin typeface="Arial"/>
              <a:ea typeface="Arial"/>
              <a:cs typeface="Arial"/>
              <a:sym typeface="Arial"/>
            </a:endParaRPr>
          </a:p>
        </p:txBody>
      </p:sp>
      <p:sp>
        <p:nvSpPr>
          <p:cNvPr id="715" name="Google Shape;715;p60"/>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42</a:t>
            </a:fld>
            <a:endParaRPr>
              <a:latin typeface="Arial"/>
              <a:ea typeface="Arial"/>
              <a:cs typeface="Arial"/>
              <a:sym typeface="Arial"/>
            </a:endParaRPr>
          </a:p>
        </p:txBody>
      </p:sp>
      <p:pic>
        <p:nvPicPr>
          <p:cNvPr id="716" name="Google Shape;716;p60"/>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717" name="Google Shape;717;p60"/>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718" name="Google Shape;718;p60"/>
          <p:cNvPicPr preferRelativeResize="0"/>
          <p:nvPr/>
        </p:nvPicPr>
        <p:blipFill>
          <a:blip r:embed="rId4">
            <a:alphaModFix/>
          </a:blip>
          <a:stretch>
            <a:fillRect/>
          </a:stretch>
        </p:blipFill>
        <p:spPr>
          <a:xfrm>
            <a:off x="2149049" y="2571748"/>
            <a:ext cx="1858671" cy="1655300"/>
          </a:xfrm>
          <a:prstGeom prst="rect">
            <a:avLst/>
          </a:prstGeom>
          <a:noFill/>
          <a:ln>
            <a:noFill/>
          </a:ln>
        </p:spPr>
      </p:pic>
      <p:pic>
        <p:nvPicPr>
          <p:cNvPr id="719" name="Google Shape;719;p60"/>
          <p:cNvPicPr preferRelativeResize="0"/>
          <p:nvPr/>
        </p:nvPicPr>
        <p:blipFill>
          <a:blip r:embed="rId5">
            <a:alphaModFix/>
          </a:blip>
          <a:stretch>
            <a:fillRect/>
          </a:stretch>
        </p:blipFill>
        <p:spPr>
          <a:xfrm>
            <a:off x="4068649" y="2598930"/>
            <a:ext cx="1543591" cy="1600935"/>
          </a:xfrm>
          <a:prstGeom prst="rect">
            <a:avLst/>
          </a:prstGeom>
          <a:noFill/>
          <a:ln>
            <a:noFill/>
          </a:ln>
        </p:spPr>
      </p:pic>
      <p:pic>
        <p:nvPicPr>
          <p:cNvPr id="720" name="Google Shape;720;p60"/>
          <p:cNvPicPr preferRelativeResize="0"/>
          <p:nvPr/>
        </p:nvPicPr>
        <p:blipFill>
          <a:blip r:embed="rId6">
            <a:alphaModFix/>
          </a:blip>
          <a:stretch>
            <a:fillRect/>
          </a:stretch>
        </p:blipFill>
        <p:spPr>
          <a:xfrm>
            <a:off x="5673166" y="2713281"/>
            <a:ext cx="1222357" cy="1279208"/>
          </a:xfrm>
          <a:prstGeom prst="rect">
            <a:avLst/>
          </a:prstGeom>
          <a:noFill/>
          <a:ln>
            <a:noFill/>
          </a:ln>
        </p:spPr>
      </p:pic>
      <p:sp>
        <p:nvSpPr>
          <p:cNvPr id="721" name="Google Shape;721;p60"/>
          <p:cNvSpPr txBox="1"/>
          <p:nvPr/>
        </p:nvSpPr>
        <p:spPr>
          <a:xfrm>
            <a:off x="228600" y="1295400"/>
            <a:ext cx="8598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rgbClr val="595959"/>
                </a:solidFill>
              </a:rPr>
              <a:t>We can end up have a aligned mesh for reconstruction evaluation </a:t>
            </a:r>
            <a:endParaRPr sz="1800">
              <a:solidFill>
                <a:srgbClr val="595959"/>
              </a:solidFill>
            </a:endParaRPr>
          </a:p>
        </p:txBody>
      </p:sp>
      <p:sp>
        <p:nvSpPr>
          <p:cNvPr id="722" name="Google Shape;722;p60"/>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Align</a:t>
            </a:r>
            <a:endParaRPr sz="500">
              <a:solidFill>
                <a:schemeClr val="accent1"/>
              </a:solidFill>
              <a:latin typeface="Arial"/>
              <a:ea typeface="Arial"/>
              <a:cs typeface="Arial"/>
              <a:sym typeface="Arial"/>
            </a:endParaRPr>
          </a:p>
        </p:txBody>
      </p:sp>
      <p:sp>
        <p:nvSpPr>
          <p:cNvPr id="723" name="Google Shape;723;p60"/>
          <p:cNvSpPr txBox="1"/>
          <p:nvPr/>
        </p:nvSpPr>
        <p:spPr>
          <a:xfrm>
            <a:off x="4038600" y="45331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aligned mesh</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1"/>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Method</a:t>
            </a:r>
            <a:endParaRPr sz="1600">
              <a:solidFill>
                <a:schemeClr val="accent1"/>
              </a:solidFill>
              <a:latin typeface="Arial"/>
              <a:ea typeface="Arial"/>
              <a:cs typeface="Arial"/>
              <a:sym typeface="Arial"/>
            </a:endParaRPr>
          </a:p>
        </p:txBody>
      </p:sp>
      <p:sp>
        <p:nvSpPr>
          <p:cNvPr id="729" name="Google Shape;729;p6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43</a:t>
            </a:fld>
            <a:endParaRPr>
              <a:latin typeface="Arial"/>
              <a:ea typeface="Arial"/>
              <a:cs typeface="Arial"/>
              <a:sym typeface="Arial"/>
            </a:endParaRPr>
          </a:p>
        </p:txBody>
      </p:sp>
      <p:pic>
        <p:nvPicPr>
          <p:cNvPr id="730" name="Google Shape;730;p61"/>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731" name="Google Shape;731;p61"/>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732" name="Google Shape;732;p61"/>
          <p:cNvSpPr txBox="1"/>
          <p:nvPr/>
        </p:nvSpPr>
        <p:spPr>
          <a:xfrm>
            <a:off x="228600" y="1295400"/>
            <a:ext cx="89820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rgbClr val="595959"/>
                </a:solidFill>
              </a:rPr>
              <a:t>chamfer distance is a metric to compare the distance between two pointclouds, the lower the value is, the recosntruction performance is better </a:t>
            </a:r>
            <a:endParaRPr sz="1800">
              <a:solidFill>
                <a:srgbClr val="595959"/>
              </a:solidFill>
            </a:endParaRPr>
          </a:p>
        </p:txBody>
      </p:sp>
      <p:sp>
        <p:nvSpPr>
          <p:cNvPr id="733" name="Google Shape;733;p61"/>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Chamfer distance</a:t>
            </a:r>
            <a:endParaRPr sz="500">
              <a:solidFill>
                <a:schemeClr val="accent1"/>
              </a:solidFill>
              <a:latin typeface="Arial"/>
              <a:ea typeface="Arial"/>
              <a:cs typeface="Arial"/>
              <a:sym typeface="Arial"/>
            </a:endParaRPr>
          </a:p>
        </p:txBody>
      </p:sp>
      <p:pic>
        <p:nvPicPr>
          <p:cNvPr id="734" name="Google Shape;734;p61"/>
          <p:cNvPicPr preferRelativeResize="0"/>
          <p:nvPr/>
        </p:nvPicPr>
        <p:blipFill>
          <a:blip r:embed="rId4">
            <a:alphaModFix/>
          </a:blip>
          <a:stretch>
            <a:fillRect/>
          </a:stretch>
        </p:blipFill>
        <p:spPr>
          <a:xfrm>
            <a:off x="2830348" y="2278752"/>
            <a:ext cx="3341380" cy="1670674"/>
          </a:xfrm>
          <a:prstGeom prst="rect">
            <a:avLst/>
          </a:prstGeom>
          <a:noFill/>
          <a:ln>
            <a:noFill/>
          </a:ln>
        </p:spPr>
      </p:pic>
      <p:sp>
        <p:nvSpPr>
          <p:cNvPr id="735" name="Google Shape;735;p61"/>
          <p:cNvSpPr txBox="1"/>
          <p:nvPr/>
        </p:nvSpPr>
        <p:spPr>
          <a:xfrm>
            <a:off x="3476025" y="4130850"/>
            <a:ext cx="23133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chamfer_distance = 0.56</a:t>
            </a:r>
            <a:endParaRPr/>
          </a:p>
        </p:txBody>
      </p:sp>
      <p:sp>
        <p:nvSpPr>
          <p:cNvPr id="736" name="Google Shape;736;p61"/>
          <p:cNvSpPr txBox="1"/>
          <p:nvPr/>
        </p:nvSpPr>
        <p:spPr>
          <a:xfrm>
            <a:off x="3276600" y="43807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chamfer_distance example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62"/>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Target selection</a:t>
            </a:r>
            <a:endParaRPr sz="1600">
              <a:solidFill>
                <a:schemeClr val="accent1"/>
              </a:solidFill>
              <a:latin typeface="Arial"/>
              <a:ea typeface="Arial"/>
              <a:cs typeface="Arial"/>
              <a:sym typeface="Arial"/>
            </a:endParaRPr>
          </a:p>
        </p:txBody>
      </p:sp>
      <p:sp>
        <p:nvSpPr>
          <p:cNvPr id="742" name="Google Shape;742;p62"/>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44</a:t>
            </a:fld>
            <a:endParaRPr>
              <a:latin typeface="Arial"/>
              <a:ea typeface="Arial"/>
              <a:cs typeface="Arial"/>
              <a:sym typeface="Arial"/>
            </a:endParaRPr>
          </a:p>
        </p:txBody>
      </p:sp>
      <p:pic>
        <p:nvPicPr>
          <p:cNvPr id="743" name="Google Shape;743;p62"/>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744" name="Google Shape;744;p62"/>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745" name="Google Shape;745;p62"/>
          <p:cNvPicPr preferRelativeResize="0"/>
          <p:nvPr/>
        </p:nvPicPr>
        <p:blipFill>
          <a:blip r:embed="rId4">
            <a:alphaModFix/>
          </a:blip>
          <a:stretch>
            <a:fillRect/>
          </a:stretch>
        </p:blipFill>
        <p:spPr>
          <a:xfrm>
            <a:off x="3154854" y="1577100"/>
            <a:ext cx="3250741" cy="2527000"/>
          </a:xfrm>
          <a:prstGeom prst="rect">
            <a:avLst/>
          </a:prstGeom>
          <a:noFill/>
          <a:ln>
            <a:noFill/>
          </a:ln>
        </p:spPr>
      </p:pic>
      <p:sp>
        <p:nvSpPr>
          <p:cNvPr id="746" name="Google Shape;746;p62"/>
          <p:cNvSpPr txBox="1"/>
          <p:nvPr/>
        </p:nvSpPr>
        <p:spPr>
          <a:xfrm>
            <a:off x="228600" y="1143000"/>
            <a:ext cx="898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800">
                <a:solidFill>
                  <a:srgbClr val="595959"/>
                </a:solidFill>
              </a:rPr>
              <a:t>In Housecat6D, we choose the 000000.png in scene01-scene10</a:t>
            </a:r>
            <a:endParaRPr>
              <a:solidFill>
                <a:schemeClr val="dk1"/>
              </a:solidFill>
            </a:endParaRPr>
          </a:p>
          <a:p>
            <a:pPr marL="0" lvl="0" indent="0" algn="l" rtl="0">
              <a:lnSpc>
                <a:spcPct val="115000"/>
              </a:lnSpc>
              <a:spcBef>
                <a:spcPts val="0"/>
              </a:spcBef>
              <a:spcAft>
                <a:spcPts val="1200"/>
              </a:spcAft>
              <a:buNone/>
            </a:pPr>
            <a:endParaRPr sz="1800">
              <a:solidFill>
                <a:srgbClr val="595959"/>
              </a:solidFill>
            </a:endParaRPr>
          </a:p>
        </p:txBody>
      </p:sp>
      <p:sp>
        <p:nvSpPr>
          <p:cNvPr id="747" name="Google Shape;747;p62"/>
          <p:cNvSpPr txBox="1"/>
          <p:nvPr/>
        </p:nvSpPr>
        <p:spPr>
          <a:xfrm>
            <a:off x="15550" y="4438800"/>
            <a:ext cx="10454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Jung, HyunJun and Wu, Shun-Cheng and Ruhkamp, Patrick and Zhai, Guangyao and Schieber, Hannah and Rizzoli, Giulia and Wang, Pengyuan and Zhao, Hongcheng and Garattoni, Lorenzo </a:t>
            </a:r>
            <a:endParaRPr sz="800">
              <a:solidFill>
                <a:schemeClr val="dk1"/>
              </a:solidFill>
            </a:endParaRPr>
          </a:p>
          <a:p>
            <a:pPr marL="0" lvl="0" indent="0" algn="l" rtl="0">
              <a:spcBef>
                <a:spcPts val="0"/>
              </a:spcBef>
              <a:spcAft>
                <a:spcPts val="0"/>
              </a:spcAft>
              <a:buNone/>
            </a:pPr>
            <a:r>
              <a:rPr lang="en-GB" sz="800">
                <a:solidFill>
                  <a:schemeClr val="dk1"/>
                </a:solidFill>
              </a:rPr>
              <a:t>and Meier, Sven and Roth, Daniel and Navab, Nassir and Busam, Benjamin. HouseCat6D-A Large-Scale Multi-Modal Category Level 6D Object Perception Dataset with Household Objects</a:t>
            </a:r>
            <a:endParaRPr sz="800">
              <a:solidFill>
                <a:schemeClr val="dk1"/>
              </a:solidFill>
            </a:endParaRPr>
          </a:p>
          <a:p>
            <a:pPr marL="0" lvl="0" indent="0" algn="l" rtl="0">
              <a:spcBef>
                <a:spcPts val="0"/>
              </a:spcBef>
              <a:spcAft>
                <a:spcPts val="0"/>
              </a:spcAft>
              <a:buNone/>
            </a:pPr>
            <a:r>
              <a:rPr lang="en-GB" sz="800">
                <a:solidFill>
                  <a:schemeClr val="dk1"/>
                </a:solidFill>
              </a:rPr>
              <a:t> in Realistic Scenarios (CVPR2024)</a:t>
            </a:r>
            <a:endParaRPr sz="800">
              <a:solidFill>
                <a:schemeClr val="dk1"/>
              </a:solidFill>
            </a:endParaRPr>
          </a:p>
        </p:txBody>
      </p:sp>
      <p:sp>
        <p:nvSpPr>
          <p:cNvPr id="748" name="Google Shape;748;p62"/>
          <p:cNvSpPr txBox="1"/>
          <p:nvPr/>
        </p:nvSpPr>
        <p:spPr>
          <a:xfrm>
            <a:off x="3581400" y="40759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000000.png in scene01</a:t>
            </a:r>
            <a:endParaRPr/>
          </a:p>
        </p:txBody>
      </p:sp>
      <p:sp>
        <p:nvSpPr>
          <p:cNvPr id="749" name="Google Shape;749;p62"/>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Housecat6D</a:t>
            </a:r>
            <a:endParaRPr sz="500">
              <a:solidFill>
                <a:schemeClr val="accen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3"/>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Target selection</a:t>
            </a:r>
            <a:endParaRPr sz="1600">
              <a:solidFill>
                <a:schemeClr val="accent1"/>
              </a:solidFill>
              <a:latin typeface="Arial"/>
              <a:ea typeface="Arial"/>
              <a:cs typeface="Arial"/>
              <a:sym typeface="Arial"/>
            </a:endParaRPr>
          </a:p>
        </p:txBody>
      </p:sp>
      <p:sp>
        <p:nvSpPr>
          <p:cNvPr id="755" name="Google Shape;755;p63"/>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45</a:t>
            </a:fld>
            <a:endParaRPr>
              <a:latin typeface="Arial"/>
              <a:ea typeface="Arial"/>
              <a:cs typeface="Arial"/>
              <a:sym typeface="Arial"/>
            </a:endParaRPr>
          </a:p>
        </p:txBody>
      </p:sp>
      <p:pic>
        <p:nvPicPr>
          <p:cNvPr id="756" name="Google Shape;756;p63"/>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757" name="Google Shape;757;p63"/>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758" name="Google Shape;758;p63"/>
          <p:cNvSpPr txBox="1"/>
          <p:nvPr/>
        </p:nvSpPr>
        <p:spPr>
          <a:xfrm>
            <a:off x="228600" y="990600"/>
            <a:ext cx="8982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595959"/>
                </a:solidFill>
              </a:rPr>
              <a:t>This is the chamfer distance for each scene and object by using the 3D generation method in Any6D</a:t>
            </a:r>
            <a:endParaRPr>
              <a:solidFill>
                <a:schemeClr val="dk1"/>
              </a:solidFill>
            </a:endParaRPr>
          </a:p>
          <a:p>
            <a:pPr marL="0" lvl="0" indent="0" algn="l" rtl="0">
              <a:lnSpc>
                <a:spcPct val="115000"/>
              </a:lnSpc>
              <a:spcBef>
                <a:spcPts val="0"/>
              </a:spcBef>
              <a:spcAft>
                <a:spcPts val="1200"/>
              </a:spcAft>
              <a:buNone/>
            </a:pPr>
            <a:endParaRPr sz="1800">
              <a:solidFill>
                <a:srgbClr val="595959"/>
              </a:solidFill>
            </a:endParaRPr>
          </a:p>
        </p:txBody>
      </p:sp>
      <p:pic>
        <p:nvPicPr>
          <p:cNvPr id="759" name="Google Shape;759;p63"/>
          <p:cNvPicPr preferRelativeResize="0"/>
          <p:nvPr/>
        </p:nvPicPr>
        <p:blipFill>
          <a:blip r:embed="rId4">
            <a:alphaModFix/>
          </a:blip>
          <a:stretch>
            <a:fillRect/>
          </a:stretch>
        </p:blipFill>
        <p:spPr>
          <a:xfrm>
            <a:off x="1004800" y="1768338"/>
            <a:ext cx="3422082" cy="2696185"/>
          </a:xfrm>
          <a:prstGeom prst="rect">
            <a:avLst/>
          </a:prstGeom>
          <a:noFill/>
          <a:ln>
            <a:noFill/>
          </a:ln>
        </p:spPr>
      </p:pic>
      <p:pic>
        <p:nvPicPr>
          <p:cNvPr id="760" name="Google Shape;760;p63"/>
          <p:cNvPicPr preferRelativeResize="0"/>
          <p:nvPr/>
        </p:nvPicPr>
        <p:blipFill>
          <a:blip r:embed="rId5">
            <a:alphaModFix/>
          </a:blip>
          <a:stretch>
            <a:fillRect/>
          </a:stretch>
        </p:blipFill>
        <p:spPr>
          <a:xfrm>
            <a:off x="4637407" y="1768350"/>
            <a:ext cx="3129689" cy="2696185"/>
          </a:xfrm>
          <a:prstGeom prst="rect">
            <a:avLst/>
          </a:prstGeom>
          <a:noFill/>
          <a:ln>
            <a:noFill/>
          </a:ln>
        </p:spPr>
      </p:pic>
      <p:sp>
        <p:nvSpPr>
          <p:cNvPr id="761" name="Google Shape;761;p63"/>
          <p:cNvSpPr txBox="1"/>
          <p:nvPr/>
        </p:nvSpPr>
        <p:spPr>
          <a:xfrm>
            <a:off x="1371600" y="44569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Table. average chamfer distance in each object</a:t>
            </a:r>
            <a:endParaRPr/>
          </a:p>
        </p:txBody>
      </p:sp>
      <p:sp>
        <p:nvSpPr>
          <p:cNvPr id="762" name="Google Shape;762;p63"/>
          <p:cNvSpPr txBox="1"/>
          <p:nvPr/>
        </p:nvSpPr>
        <p:spPr>
          <a:xfrm>
            <a:off x="4800600" y="44569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Table. average chamfer distance in each scene</a:t>
            </a:r>
            <a:endParaRPr/>
          </a:p>
        </p:txBody>
      </p:sp>
      <p:sp>
        <p:nvSpPr>
          <p:cNvPr id="763" name="Google Shape;763;p63"/>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Baseline experiment</a:t>
            </a:r>
            <a:endParaRPr sz="500">
              <a:solidFill>
                <a:schemeClr val="accen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4"/>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Target selection</a:t>
            </a:r>
            <a:endParaRPr sz="1600">
              <a:solidFill>
                <a:schemeClr val="accent1"/>
              </a:solidFill>
              <a:latin typeface="Arial"/>
              <a:ea typeface="Arial"/>
              <a:cs typeface="Arial"/>
              <a:sym typeface="Arial"/>
            </a:endParaRPr>
          </a:p>
        </p:txBody>
      </p:sp>
      <p:sp>
        <p:nvSpPr>
          <p:cNvPr id="769" name="Google Shape;769;p64"/>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46</a:t>
            </a:fld>
            <a:endParaRPr>
              <a:latin typeface="Arial"/>
              <a:ea typeface="Arial"/>
              <a:cs typeface="Arial"/>
              <a:sym typeface="Arial"/>
            </a:endParaRPr>
          </a:p>
        </p:txBody>
      </p:sp>
      <p:pic>
        <p:nvPicPr>
          <p:cNvPr id="770" name="Google Shape;770;p64"/>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771" name="Google Shape;771;p64"/>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772" name="Google Shape;772;p64"/>
          <p:cNvSpPr txBox="1"/>
          <p:nvPr/>
        </p:nvSpPr>
        <p:spPr>
          <a:xfrm>
            <a:off x="228600" y="1066800"/>
            <a:ext cx="898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595959"/>
                </a:solidFill>
              </a:rPr>
              <a:t>Low chamfer distance example</a:t>
            </a:r>
            <a:endParaRPr>
              <a:solidFill>
                <a:schemeClr val="dk1"/>
              </a:solidFill>
            </a:endParaRPr>
          </a:p>
          <a:p>
            <a:pPr marL="0" lvl="0" indent="0" algn="l" rtl="0">
              <a:lnSpc>
                <a:spcPct val="115000"/>
              </a:lnSpc>
              <a:spcBef>
                <a:spcPts val="0"/>
              </a:spcBef>
              <a:spcAft>
                <a:spcPts val="1200"/>
              </a:spcAft>
              <a:buNone/>
            </a:pPr>
            <a:endParaRPr sz="1800">
              <a:solidFill>
                <a:srgbClr val="595959"/>
              </a:solidFill>
            </a:endParaRPr>
          </a:p>
        </p:txBody>
      </p:sp>
      <p:sp>
        <p:nvSpPr>
          <p:cNvPr id="773" name="Google Shape;773;p64"/>
          <p:cNvSpPr txBox="1"/>
          <p:nvPr/>
        </p:nvSpPr>
        <p:spPr>
          <a:xfrm>
            <a:off x="3352800" y="43807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Figure.nicely generated remote from scene3</a:t>
            </a:r>
            <a:endParaRPr/>
          </a:p>
        </p:txBody>
      </p:sp>
      <p:pic>
        <p:nvPicPr>
          <p:cNvPr id="774" name="Google Shape;774;p64"/>
          <p:cNvPicPr preferRelativeResize="0"/>
          <p:nvPr/>
        </p:nvPicPr>
        <p:blipFill>
          <a:blip r:embed="rId4">
            <a:alphaModFix/>
          </a:blip>
          <a:stretch>
            <a:fillRect/>
          </a:stretch>
        </p:blipFill>
        <p:spPr>
          <a:xfrm>
            <a:off x="5108875" y="1999835"/>
            <a:ext cx="3758300" cy="1879150"/>
          </a:xfrm>
          <a:prstGeom prst="rect">
            <a:avLst/>
          </a:prstGeom>
          <a:noFill/>
          <a:ln>
            <a:noFill/>
          </a:ln>
        </p:spPr>
      </p:pic>
      <p:pic>
        <p:nvPicPr>
          <p:cNvPr id="775" name="Google Shape;775;p64"/>
          <p:cNvPicPr preferRelativeResize="0"/>
          <p:nvPr/>
        </p:nvPicPr>
        <p:blipFill>
          <a:blip r:embed="rId5">
            <a:alphaModFix/>
          </a:blip>
          <a:stretch>
            <a:fillRect/>
          </a:stretch>
        </p:blipFill>
        <p:spPr>
          <a:xfrm>
            <a:off x="466426" y="1854000"/>
            <a:ext cx="3064123" cy="2298100"/>
          </a:xfrm>
          <a:prstGeom prst="rect">
            <a:avLst/>
          </a:prstGeom>
          <a:noFill/>
          <a:ln>
            <a:noFill/>
          </a:ln>
        </p:spPr>
      </p:pic>
      <p:sp>
        <p:nvSpPr>
          <p:cNvPr id="776" name="Google Shape;776;p64"/>
          <p:cNvSpPr/>
          <p:nvPr/>
        </p:nvSpPr>
        <p:spPr>
          <a:xfrm>
            <a:off x="1677825" y="3311975"/>
            <a:ext cx="819600" cy="567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777" name="Google Shape;777;p64"/>
          <p:cNvPicPr preferRelativeResize="0"/>
          <p:nvPr/>
        </p:nvPicPr>
        <p:blipFill>
          <a:blip r:embed="rId6">
            <a:alphaModFix/>
          </a:blip>
          <a:stretch>
            <a:fillRect/>
          </a:stretch>
        </p:blipFill>
        <p:spPr>
          <a:xfrm>
            <a:off x="3882167" y="1879900"/>
            <a:ext cx="1532067" cy="2298101"/>
          </a:xfrm>
          <a:prstGeom prst="rect">
            <a:avLst/>
          </a:prstGeom>
          <a:noFill/>
          <a:ln>
            <a:noFill/>
          </a:ln>
        </p:spPr>
      </p:pic>
      <p:sp>
        <p:nvSpPr>
          <p:cNvPr id="778" name="Google Shape;778;p64"/>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Baseline experiment</a:t>
            </a:r>
            <a:endParaRPr sz="500">
              <a:solidFill>
                <a:schemeClr val="accen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5"/>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Target selection</a:t>
            </a:r>
            <a:endParaRPr sz="1600">
              <a:solidFill>
                <a:schemeClr val="accent1"/>
              </a:solidFill>
              <a:latin typeface="Arial"/>
              <a:ea typeface="Arial"/>
              <a:cs typeface="Arial"/>
              <a:sym typeface="Arial"/>
            </a:endParaRPr>
          </a:p>
        </p:txBody>
      </p:sp>
      <p:sp>
        <p:nvSpPr>
          <p:cNvPr id="784" name="Google Shape;784;p6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47</a:t>
            </a:fld>
            <a:endParaRPr>
              <a:latin typeface="Arial"/>
              <a:ea typeface="Arial"/>
              <a:cs typeface="Arial"/>
              <a:sym typeface="Arial"/>
            </a:endParaRPr>
          </a:p>
        </p:txBody>
      </p:sp>
      <p:pic>
        <p:nvPicPr>
          <p:cNvPr id="785" name="Google Shape;785;p65"/>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786" name="Google Shape;786;p65"/>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787" name="Google Shape;787;p65"/>
          <p:cNvSpPr txBox="1"/>
          <p:nvPr/>
        </p:nvSpPr>
        <p:spPr>
          <a:xfrm>
            <a:off x="228600" y="990600"/>
            <a:ext cx="898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595959"/>
                </a:solidFill>
              </a:rPr>
              <a:t>High chamfer distance example</a:t>
            </a:r>
            <a:endParaRPr>
              <a:solidFill>
                <a:schemeClr val="dk1"/>
              </a:solidFill>
            </a:endParaRPr>
          </a:p>
          <a:p>
            <a:pPr marL="0" lvl="0" indent="0" algn="l" rtl="0">
              <a:lnSpc>
                <a:spcPct val="115000"/>
              </a:lnSpc>
              <a:spcBef>
                <a:spcPts val="0"/>
              </a:spcBef>
              <a:spcAft>
                <a:spcPts val="1200"/>
              </a:spcAft>
              <a:buNone/>
            </a:pPr>
            <a:endParaRPr sz="1800">
              <a:solidFill>
                <a:srgbClr val="595959"/>
              </a:solidFill>
            </a:endParaRPr>
          </a:p>
        </p:txBody>
      </p:sp>
      <p:sp>
        <p:nvSpPr>
          <p:cNvPr id="788" name="Google Shape;788;p65"/>
          <p:cNvSpPr txBox="1"/>
          <p:nvPr/>
        </p:nvSpPr>
        <p:spPr>
          <a:xfrm>
            <a:off x="3352800" y="43807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Figure.poorly generated glass from scene5</a:t>
            </a:r>
            <a:endParaRPr/>
          </a:p>
        </p:txBody>
      </p:sp>
      <p:pic>
        <p:nvPicPr>
          <p:cNvPr id="789" name="Google Shape;789;p65"/>
          <p:cNvPicPr preferRelativeResize="0"/>
          <p:nvPr/>
        </p:nvPicPr>
        <p:blipFill>
          <a:blip r:embed="rId4">
            <a:alphaModFix/>
          </a:blip>
          <a:stretch>
            <a:fillRect/>
          </a:stretch>
        </p:blipFill>
        <p:spPr>
          <a:xfrm>
            <a:off x="311150" y="1729500"/>
            <a:ext cx="3331733" cy="2498800"/>
          </a:xfrm>
          <a:prstGeom prst="rect">
            <a:avLst/>
          </a:prstGeom>
          <a:noFill/>
          <a:ln>
            <a:noFill/>
          </a:ln>
        </p:spPr>
      </p:pic>
      <p:sp>
        <p:nvSpPr>
          <p:cNvPr id="790" name="Google Shape;790;p65"/>
          <p:cNvSpPr/>
          <p:nvPr/>
        </p:nvSpPr>
        <p:spPr>
          <a:xfrm>
            <a:off x="1859975" y="2244500"/>
            <a:ext cx="601200" cy="476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791" name="Google Shape;791;p65"/>
          <p:cNvPicPr preferRelativeResize="0"/>
          <p:nvPr/>
        </p:nvPicPr>
        <p:blipFill>
          <a:blip r:embed="rId5">
            <a:alphaModFix/>
          </a:blip>
          <a:stretch>
            <a:fillRect/>
          </a:stretch>
        </p:blipFill>
        <p:spPr>
          <a:xfrm>
            <a:off x="3924849" y="1753424"/>
            <a:ext cx="1599101" cy="2398675"/>
          </a:xfrm>
          <a:prstGeom prst="rect">
            <a:avLst/>
          </a:prstGeom>
          <a:noFill/>
          <a:ln>
            <a:noFill/>
          </a:ln>
        </p:spPr>
      </p:pic>
      <p:pic>
        <p:nvPicPr>
          <p:cNvPr id="792" name="Google Shape;792;p65"/>
          <p:cNvPicPr preferRelativeResize="0"/>
          <p:nvPr/>
        </p:nvPicPr>
        <p:blipFill>
          <a:blip r:embed="rId6">
            <a:alphaModFix/>
          </a:blip>
          <a:stretch>
            <a:fillRect/>
          </a:stretch>
        </p:blipFill>
        <p:spPr>
          <a:xfrm>
            <a:off x="5501125" y="1969513"/>
            <a:ext cx="3628150" cy="1814075"/>
          </a:xfrm>
          <a:prstGeom prst="rect">
            <a:avLst/>
          </a:prstGeom>
          <a:noFill/>
          <a:ln>
            <a:noFill/>
          </a:ln>
        </p:spPr>
      </p:pic>
      <p:sp>
        <p:nvSpPr>
          <p:cNvPr id="793" name="Google Shape;793;p65"/>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Baseline experiment</a:t>
            </a:r>
            <a:endParaRPr sz="500">
              <a:solidFill>
                <a:schemeClr val="accen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6"/>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3D generation model</a:t>
            </a:r>
            <a:endParaRPr sz="1600">
              <a:solidFill>
                <a:schemeClr val="accent1"/>
              </a:solidFill>
              <a:latin typeface="Arial"/>
              <a:ea typeface="Arial"/>
              <a:cs typeface="Arial"/>
              <a:sym typeface="Arial"/>
            </a:endParaRPr>
          </a:p>
        </p:txBody>
      </p:sp>
      <p:sp>
        <p:nvSpPr>
          <p:cNvPr id="799" name="Google Shape;799;p66"/>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48</a:t>
            </a:fld>
            <a:endParaRPr>
              <a:latin typeface="Arial"/>
              <a:ea typeface="Arial"/>
              <a:cs typeface="Arial"/>
              <a:sym typeface="Arial"/>
            </a:endParaRPr>
          </a:p>
        </p:txBody>
      </p:sp>
      <p:pic>
        <p:nvPicPr>
          <p:cNvPr id="800" name="Google Shape;800;p66"/>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801" name="Google Shape;801;p66"/>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02" name="Google Shape;802;p66"/>
          <p:cNvSpPr txBox="1"/>
          <p:nvPr/>
        </p:nvSpPr>
        <p:spPr>
          <a:xfrm>
            <a:off x="0" y="0"/>
            <a:ext cx="3000000" cy="338700"/>
          </a:xfrm>
          <a:prstGeom prst="rect">
            <a:avLst/>
          </a:prstGeom>
          <a:noFill/>
          <a:ln>
            <a:noFill/>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0A3069"/>
              </a:solidFill>
              <a:highlight>
                <a:srgbClr val="F6F8FA"/>
              </a:highlight>
              <a:latin typeface="Courier New"/>
              <a:ea typeface="Courier New"/>
              <a:cs typeface="Courier New"/>
              <a:sym typeface="Courier New"/>
            </a:endParaRPr>
          </a:p>
        </p:txBody>
      </p:sp>
      <p:sp>
        <p:nvSpPr>
          <p:cNvPr id="803" name="Google Shape;803;p66"/>
          <p:cNvSpPr txBox="1"/>
          <p:nvPr/>
        </p:nvSpPr>
        <p:spPr>
          <a:xfrm>
            <a:off x="411175" y="6119475"/>
            <a:ext cx="9099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
              </a:spcAft>
              <a:buNone/>
            </a:pPr>
            <a:r>
              <a:rPr lang="en-GB" sz="600">
                <a:solidFill>
                  <a:schemeClr val="dk1"/>
                </a:solidFill>
                <a:uFill>
                  <a:noFill/>
                </a:uFill>
                <a:hlinkClick r:id="rId4">
                  <a:extLst>
                    <a:ext uri="{A12FA001-AC4F-418D-AE19-62706E023703}">
                      <ahyp:hlinkClr xmlns:ahyp="http://schemas.microsoft.com/office/drawing/2018/hyperlinkcolor" val="tx"/>
                    </a:ext>
                  </a:extLst>
                </a:hlinkClick>
              </a:rPr>
              <a:t>Zibo Zhao</a:t>
            </a:r>
            <a:r>
              <a:rPr lang="en-GB" sz="600">
                <a:solidFill>
                  <a:schemeClr val="dk1"/>
                </a:solidFill>
              </a:rPr>
              <a:t>, </a:t>
            </a:r>
            <a:r>
              <a:rPr lang="en-GB" sz="600">
                <a:solidFill>
                  <a:schemeClr val="dk1"/>
                </a:solidFill>
                <a:uFill>
                  <a:noFill/>
                </a:uFill>
                <a:hlinkClick r:id="rId5">
                  <a:extLst>
                    <a:ext uri="{A12FA001-AC4F-418D-AE19-62706E023703}">
                      <ahyp:hlinkClr xmlns:ahyp="http://schemas.microsoft.com/office/drawing/2018/hyperlinkcolor" val="tx"/>
                    </a:ext>
                  </a:extLst>
                </a:hlinkClick>
              </a:rPr>
              <a:t>Zeqiang Lai</a:t>
            </a:r>
            <a:r>
              <a:rPr lang="en-GB" sz="600">
                <a:solidFill>
                  <a:schemeClr val="dk1"/>
                </a:solidFill>
              </a:rPr>
              <a:t>, </a:t>
            </a:r>
            <a:r>
              <a:rPr lang="en-GB" sz="600">
                <a:solidFill>
                  <a:schemeClr val="dk1"/>
                </a:solidFill>
                <a:uFill>
                  <a:noFill/>
                </a:uFill>
                <a:hlinkClick r:id="rId6">
                  <a:extLst>
                    <a:ext uri="{A12FA001-AC4F-418D-AE19-62706E023703}">
                      <ahyp:hlinkClr xmlns:ahyp="http://schemas.microsoft.com/office/drawing/2018/hyperlinkcolor" val="tx"/>
                    </a:ext>
                  </a:extLst>
                </a:hlinkClick>
              </a:rPr>
              <a:t>Qingxiang Lin</a:t>
            </a:r>
            <a:r>
              <a:rPr lang="en-GB" sz="600">
                <a:solidFill>
                  <a:schemeClr val="dk1"/>
                </a:solidFill>
              </a:rPr>
              <a:t>, </a:t>
            </a:r>
            <a:r>
              <a:rPr lang="en-GB" sz="600">
                <a:solidFill>
                  <a:schemeClr val="dk1"/>
                </a:solidFill>
                <a:uFill>
                  <a:noFill/>
                </a:uFill>
                <a:hlinkClick r:id="rId7">
                  <a:extLst>
                    <a:ext uri="{A12FA001-AC4F-418D-AE19-62706E023703}">
                      <ahyp:hlinkClr xmlns:ahyp="http://schemas.microsoft.com/office/drawing/2018/hyperlinkcolor" val="tx"/>
                    </a:ext>
                  </a:extLst>
                </a:hlinkClick>
              </a:rPr>
              <a:t>Yunfei Zhao</a:t>
            </a:r>
            <a:r>
              <a:rPr lang="en-GB" sz="600">
                <a:solidFill>
                  <a:schemeClr val="dk1"/>
                </a:solidFill>
              </a:rPr>
              <a:t>, </a:t>
            </a:r>
            <a:r>
              <a:rPr lang="en-GB" sz="600">
                <a:solidFill>
                  <a:schemeClr val="dk1"/>
                </a:solidFill>
                <a:uFill>
                  <a:noFill/>
                </a:uFill>
                <a:hlinkClick r:id="rId8">
                  <a:extLst>
                    <a:ext uri="{A12FA001-AC4F-418D-AE19-62706E023703}">
                      <ahyp:hlinkClr xmlns:ahyp="http://schemas.microsoft.com/office/drawing/2018/hyperlinkcolor" val="tx"/>
                    </a:ext>
                  </a:extLst>
                </a:hlinkClick>
              </a:rPr>
              <a:t>Haolin Liu</a:t>
            </a:r>
            <a:r>
              <a:rPr lang="en-GB" sz="600">
                <a:solidFill>
                  <a:schemeClr val="dk1"/>
                </a:solidFill>
              </a:rPr>
              <a:t>, </a:t>
            </a:r>
            <a:r>
              <a:rPr lang="en-GB" sz="600">
                <a:solidFill>
                  <a:schemeClr val="dk1"/>
                </a:solidFill>
                <a:uFill>
                  <a:noFill/>
                </a:uFill>
                <a:hlinkClick r:id="rId9">
                  <a:extLst>
                    <a:ext uri="{A12FA001-AC4F-418D-AE19-62706E023703}">
                      <ahyp:hlinkClr xmlns:ahyp="http://schemas.microsoft.com/office/drawing/2018/hyperlinkcolor" val="tx"/>
                    </a:ext>
                  </a:extLst>
                </a:hlinkClick>
              </a:rPr>
              <a:t>Shuhui Yang</a:t>
            </a:r>
            <a:r>
              <a:rPr lang="en-GB" sz="600">
                <a:solidFill>
                  <a:schemeClr val="dk1"/>
                </a:solidFill>
              </a:rPr>
              <a:t>, </a:t>
            </a:r>
            <a:r>
              <a:rPr lang="en-GB" sz="600">
                <a:solidFill>
                  <a:schemeClr val="dk1"/>
                </a:solidFill>
                <a:uFill>
                  <a:noFill/>
                </a:uFill>
                <a:hlinkClick r:id="rId10">
                  <a:extLst>
                    <a:ext uri="{A12FA001-AC4F-418D-AE19-62706E023703}">
                      <ahyp:hlinkClr xmlns:ahyp="http://schemas.microsoft.com/office/drawing/2018/hyperlinkcolor" val="tx"/>
                    </a:ext>
                  </a:extLst>
                </a:hlinkClick>
              </a:rPr>
              <a:t>Yifei Feng</a:t>
            </a:r>
            <a:r>
              <a:rPr lang="en-GB" sz="600">
                <a:solidFill>
                  <a:schemeClr val="dk1"/>
                </a:solidFill>
              </a:rPr>
              <a:t>, </a:t>
            </a:r>
            <a:r>
              <a:rPr lang="en-GB" sz="600">
                <a:solidFill>
                  <a:schemeClr val="dk1"/>
                </a:solidFill>
                <a:uFill>
                  <a:noFill/>
                </a:uFill>
                <a:hlinkClick r:id="rId11">
                  <a:extLst>
                    <a:ext uri="{A12FA001-AC4F-418D-AE19-62706E023703}">
                      <ahyp:hlinkClr xmlns:ahyp="http://schemas.microsoft.com/office/drawing/2018/hyperlinkcolor" val="tx"/>
                    </a:ext>
                  </a:extLst>
                </a:hlinkClick>
              </a:rPr>
              <a:t>Mingxin Yang</a:t>
            </a:r>
            <a:r>
              <a:rPr lang="en-GB" sz="600">
                <a:solidFill>
                  <a:schemeClr val="dk1"/>
                </a:solidFill>
              </a:rPr>
              <a:t>, </a:t>
            </a:r>
            <a:r>
              <a:rPr lang="en-GB" sz="600">
                <a:solidFill>
                  <a:schemeClr val="dk1"/>
                </a:solidFill>
                <a:uFill>
                  <a:noFill/>
                </a:uFill>
                <a:hlinkClick r:id="rId12">
                  <a:extLst>
                    <a:ext uri="{A12FA001-AC4F-418D-AE19-62706E023703}">
                      <ahyp:hlinkClr xmlns:ahyp="http://schemas.microsoft.com/office/drawing/2018/hyperlinkcolor" val="tx"/>
                    </a:ext>
                  </a:extLst>
                </a:hlinkClick>
              </a:rPr>
              <a:t>Sheng Zhang</a:t>
            </a:r>
            <a:r>
              <a:rPr lang="en-GB" sz="600">
                <a:solidFill>
                  <a:schemeClr val="dk1"/>
                </a:solidFill>
              </a:rPr>
              <a:t>, </a:t>
            </a:r>
            <a:r>
              <a:rPr lang="en-GB" sz="600">
                <a:solidFill>
                  <a:schemeClr val="dk1"/>
                </a:solidFill>
                <a:uFill>
                  <a:noFill/>
                </a:uFill>
                <a:hlinkClick r:id="rId13">
                  <a:extLst>
                    <a:ext uri="{A12FA001-AC4F-418D-AE19-62706E023703}">
                      <ahyp:hlinkClr xmlns:ahyp="http://schemas.microsoft.com/office/drawing/2018/hyperlinkcolor" val="tx"/>
                    </a:ext>
                  </a:extLst>
                </a:hlinkClick>
              </a:rPr>
              <a:t>Xianghui Yang</a:t>
            </a:r>
            <a:r>
              <a:rPr lang="en-GB" sz="600">
                <a:solidFill>
                  <a:schemeClr val="dk1"/>
                </a:solidFill>
              </a:rPr>
              <a:t>, </a:t>
            </a:r>
            <a:r>
              <a:rPr lang="en-GB" sz="600">
                <a:solidFill>
                  <a:schemeClr val="dk1"/>
                </a:solidFill>
                <a:uFill>
                  <a:noFill/>
                </a:uFill>
                <a:hlinkClick r:id="rId14">
                  <a:extLst>
                    <a:ext uri="{A12FA001-AC4F-418D-AE19-62706E023703}">
                      <ahyp:hlinkClr xmlns:ahyp="http://schemas.microsoft.com/office/drawing/2018/hyperlinkcolor" val="tx"/>
                    </a:ext>
                  </a:extLst>
                </a:hlinkClick>
              </a:rPr>
              <a:t>Huiwen Shi</a:t>
            </a:r>
            <a:r>
              <a:rPr lang="en-GB" sz="600">
                <a:solidFill>
                  <a:schemeClr val="dk1"/>
                </a:solidFill>
              </a:rPr>
              <a:t>, </a:t>
            </a:r>
            <a:r>
              <a:rPr lang="en-GB" sz="600">
                <a:solidFill>
                  <a:schemeClr val="dk1"/>
                </a:solidFill>
                <a:uFill>
                  <a:noFill/>
                </a:uFill>
                <a:hlinkClick r:id="rId15">
                  <a:extLst>
                    <a:ext uri="{A12FA001-AC4F-418D-AE19-62706E023703}">
                      <ahyp:hlinkClr xmlns:ahyp="http://schemas.microsoft.com/office/drawing/2018/hyperlinkcolor" val="tx"/>
                    </a:ext>
                  </a:extLst>
                </a:hlinkClick>
              </a:rPr>
              <a:t>Sicong Liu</a:t>
            </a:r>
            <a:r>
              <a:rPr lang="en-GB" sz="600">
                <a:solidFill>
                  <a:schemeClr val="dk1"/>
                </a:solidFill>
              </a:rPr>
              <a:t>, </a:t>
            </a:r>
            <a:r>
              <a:rPr lang="en-GB" sz="600">
                <a:solidFill>
                  <a:schemeClr val="dk1"/>
                </a:solidFill>
                <a:uFill>
                  <a:noFill/>
                </a:uFill>
                <a:hlinkClick r:id="rId16">
                  <a:extLst>
                    <a:ext uri="{A12FA001-AC4F-418D-AE19-62706E023703}">
                      <ahyp:hlinkClr xmlns:ahyp="http://schemas.microsoft.com/office/drawing/2018/hyperlinkcolor" val="tx"/>
                    </a:ext>
                  </a:extLst>
                </a:hlinkClick>
              </a:rPr>
              <a:t>Junta Wu</a:t>
            </a:r>
            <a:r>
              <a:rPr lang="en-GB" sz="600">
                <a:solidFill>
                  <a:schemeClr val="dk1"/>
                </a:solidFill>
              </a:rPr>
              <a:t>, </a:t>
            </a:r>
            <a:r>
              <a:rPr lang="en-GB" sz="600">
                <a:solidFill>
                  <a:schemeClr val="dk1"/>
                </a:solidFill>
                <a:uFill>
                  <a:noFill/>
                </a:uFill>
                <a:hlinkClick r:id="rId17">
                  <a:extLst>
                    <a:ext uri="{A12FA001-AC4F-418D-AE19-62706E023703}">
                      <ahyp:hlinkClr xmlns:ahyp="http://schemas.microsoft.com/office/drawing/2018/hyperlinkcolor" val="tx"/>
                    </a:ext>
                  </a:extLst>
                </a:hlinkClick>
              </a:rPr>
              <a:t>Yihang Lian</a:t>
            </a:r>
            <a:r>
              <a:rPr lang="en-GB" sz="600">
                <a:solidFill>
                  <a:schemeClr val="dk1"/>
                </a:solidFill>
              </a:rPr>
              <a:t>, </a:t>
            </a:r>
            <a:r>
              <a:rPr lang="en-GB" sz="600">
                <a:solidFill>
                  <a:schemeClr val="dk1"/>
                </a:solidFill>
                <a:uFill>
                  <a:noFill/>
                </a:uFill>
                <a:hlinkClick r:id="rId18">
                  <a:extLst>
                    <a:ext uri="{A12FA001-AC4F-418D-AE19-62706E023703}">
                      <ahyp:hlinkClr xmlns:ahyp="http://schemas.microsoft.com/office/drawing/2018/hyperlinkcolor" val="tx"/>
                    </a:ext>
                  </a:extLst>
                </a:hlinkClick>
              </a:rPr>
              <a:t>Fan Yang</a:t>
            </a:r>
            <a:r>
              <a:rPr lang="en-GB" sz="600">
                <a:solidFill>
                  <a:schemeClr val="dk1"/>
                </a:solidFill>
              </a:rPr>
              <a:t>, </a:t>
            </a:r>
            <a:r>
              <a:rPr lang="en-GB" sz="600">
                <a:solidFill>
                  <a:schemeClr val="dk1"/>
                </a:solidFill>
                <a:uFill>
                  <a:noFill/>
                </a:uFill>
                <a:hlinkClick r:id="rId19">
                  <a:extLst>
                    <a:ext uri="{A12FA001-AC4F-418D-AE19-62706E023703}">
                      <ahyp:hlinkClr xmlns:ahyp="http://schemas.microsoft.com/office/drawing/2018/hyperlinkcolor" val="tx"/>
                    </a:ext>
                  </a:extLst>
                </a:hlinkClick>
              </a:rPr>
              <a:t>Ruining Tang</a:t>
            </a:r>
            <a:r>
              <a:rPr lang="en-GB" sz="600">
                <a:solidFill>
                  <a:schemeClr val="dk1"/>
                </a:solidFill>
              </a:rPr>
              <a:t>, </a:t>
            </a:r>
            <a:r>
              <a:rPr lang="en-GB" sz="600">
                <a:solidFill>
                  <a:schemeClr val="dk1"/>
                </a:solidFill>
                <a:uFill>
                  <a:noFill/>
                </a:uFill>
                <a:hlinkClick r:id="rId20">
                  <a:extLst>
                    <a:ext uri="{A12FA001-AC4F-418D-AE19-62706E023703}">
                      <ahyp:hlinkClr xmlns:ahyp="http://schemas.microsoft.com/office/drawing/2018/hyperlinkcolor" val="tx"/>
                    </a:ext>
                  </a:extLst>
                </a:hlinkClick>
              </a:rPr>
              <a:t>Zebin He</a:t>
            </a:r>
            <a:r>
              <a:rPr lang="en-GB" sz="600">
                <a:solidFill>
                  <a:schemeClr val="dk1"/>
                </a:solidFill>
              </a:rPr>
              <a:t>, </a:t>
            </a:r>
            <a:r>
              <a:rPr lang="en-GB" sz="600">
                <a:solidFill>
                  <a:schemeClr val="dk1"/>
                </a:solidFill>
                <a:uFill>
                  <a:noFill/>
                </a:uFill>
                <a:hlinkClick r:id="rId21">
                  <a:extLst>
                    <a:ext uri="{A12FA001-AC4F-418D-AE19-62706E023703}">
                      <ahyp:hlinkClr xmlns:ahyp="http://schemas.microsoft.com/office/drawing/2018/hyperlinkcolor" val="tx"/>
                    </a:ext>
                  </a:extLst>
                </a:hlinkClick>
              </a:rPr>
              <a:t>Xinzhou Wang</a:t>
            </a:r>
            <a:r>
              <a:rPr lang="en-GB" sz="600">
                <a:solidFill>
                  <a:schemeClr val="dk1"/>
                </a:solidFill>
              </a:rPr>
              <a:t>, </a:t>
            </a:r>
            <a:r>
              <a:rPr lang="en-GB" sz="600">
                <a:solidFill>
                  <a:schemeClr val="dk1"/>
                </a:solidFill>
                <a:uFill>
                  <a:noFill/>
                </a:uFill>
                <a:hlinkClick r:id="rId22">
                  <a:extLst>
                    <a:ext uri="{A12FA001-AC4F-418D-AE19-62706E023703}">
                      <ahyp:hlinkClr xmlns:ahyp="http://schemas.microsoft.com/office/drawing/2018/hyperlinkcolor" val="tx"/>
                    </a:ext>
                  </a:extLst>
                </a:hlinkClick>
              </a:rPr>
              <a:t>Jian Liu</a:t>
            </a:r>
            <a:r>
              <a:rPr lang="en-GB" sz="600">
                <a:solidFill>
                  <a:schemeClr val="dk1"/>
                </a:solidFill>
              </a:rPr>
              <a:t>, </a:t>
            </a:r>
            <a:r>
              <a:rPr lang="en-GB" sz="600">
                <a:solidFill>
                  <a:schemeClr val="dk1"/>
                </a:solidFill>
                <a:uFill>
                  <a:noFill/>
                </a:uFill>
                <a:hlinkClick r:id="rId23">
                  <a:extLst>
                    <a:ext uri="{A12FA001-AC4F-418D-AE19-62706E023703}">
                      <ahyp:hlinkClr xmlns:ahyp="http://schemas.microsoft.com/office/drawing/2018/hyperlinkcolor" val="tx"/>
                    </a:ext>
                  </a:extLst>
                </a:hlinkClick>
              </a:rPr>
              <a:t>Xuhui Zuo</a:t>
            </a:r>
            <a:r>
              <a:rPr lang="en-GB" sz="600">
                <a:solidFill>
                  <a:schemeClr val="dk1"/>
                </a:solidFill>
              </a:rPr>
              <a:t>, </a:t>
            </a:r>
            <a:r>
              <a:rPr lang="en-GB" sz="600">
                <a:solidFill>
                  <a:schemeClr val="dk1"/>
                </a:solidFill>
                <a:uFill>
                  <a:noFill/>
                </a:uFill>
                <a:hlinkClick r:id="rId24">
                  <a:extLst>
                    <a:ext uri="{A12FA001-AC4F-418D-AE19-62706E023703}">
                      <ahyp:hlinkClr xmlns:ahyp="http://schemas.microsoft.com/office/drawing/2018/hyperlinkcolor" val="tx"/>
                    </a:ext>
                  </a:extLst>
                </a:hlinkClick>
              </a:rPr>
              <a:t>Zhuo Chen</a:t>
            </a:r>
            <a:r>
              <a:rPr lang="en-GB" sz="600">
                <a:solidFill>
                  <a:schemeClr val="dk1"/>
                </a:solidFill>
              </a:rPr>
              <a:t>, </a:t>
            </a:r>
            <a:r>
              <a:rPr lang="en-GB" sz="600">
                <a:solidFill>
                  <a:schemeClr val="dk1"/>
                </a:solidFill>
                <a:uFill>
                  <a:noFill/>
                </a:uFill>
                <a:hlinkClick r:id="rId25">
                  <a:extLst>
                    <a:ext uri="{A12FA001-AC4F-418D-AE19-62706E023703}">
                      <ahyp:hlinkClr xmlns:ahyp="http://schemas.microsoft.com/office/drawing/2018/hyperlinkcolor" val="tx"/>
                    </a:ext>
                  </a:extLst>
                </a:hlinkClick>
              </a:rPr>
              <a:t>Biwen Lei</a:t>
            </a:r>
            <a:r>
              <a:rPr lang="en-GB" sz="600">
                <a:solidFill>
                  <a:schemeClr val="dk1"/>
                </a:solidFill>
              </a:rPr>
              <a:t>, </a:t>
            </a:r>
            <a:r>
              <a:rPr lang="en-GB" sz="600">
                <a:solidFill>
                  <a:schemeClr val="dk1"/>
                </a:solidFill>
                <a:uFill>
                  <a:noFill/>
                </a:uFill>
                <a:hlinkClick r:id="rId26">
                  <a:extLst>
                    <a:ext uri="{A12FA001-AC4F-418D-AE19-62706E023703}">
                      <ahyp:hlinkClr xmlns:ahyp="http://schemas.microsoft.com/office/drawing/2018/hyperlinkcolor" val="tx"/>
                    </a:ext>
                  </a:extLst>
                </a:hlinkClick>
              </a:rPr>
              <a:t>Haohan Weng</a:t>
            </a:r>
            <a:r>
              <a:rPr lang="en-GB" sz="600">
                <a:solidFill>
                  <a:schemeClr val="dk1"/>
                </a:solidFill>
              </a:rPr>
              <a:t>, </a:t>
            </a:r>
            <a:r>
              <a:rPr lang="en-GB" sz="600">
                <a:solidFill>
                  <a:schemeClr val="dk1"/>
                </a:solidFill>
                <a:uFill>
                  <a:noFill/>
                </a:uFill>
                <a:hlinkClick r:id="rId27">
                  <a:extLst>
                    <a:ext uri="{A12FA001-AC4F-418D-AE19-62706E023703}">
                      <ahyp:hlinkClr xmlns:ahyp="http://schemas.microsoft.com/office/drawing/2018/hyperlinkcolor" val="tx"/>
                    </a:ext>
                  </a:extLst>
                </a:hlinkClick>
              </a:rPr>
              <a:t>Jing Xu</a:t>
            </a:r>
            <a:r>
              <a:rPr lang="en-GB" sz="600">
                <a:solidFill>
                  <a:schemeClr val="dk1"/>
                </a:solidFill>
              </a:rPr>
              <a:t>, </a:t>
            </a:r>
            <a:r>
              <a:rPr lang="en-GB" sz="600">
                <a:solidFill>
                  <a:schemeClr val="dk1"/>
                </a:solidFill>
                <a:uFill>
                  <a:noFill/>
                </a:uFill>
                <a:hlinkClick r:id="rId28">
                  <a:extLst>
                    <a:ext uri="{A12FA001-AC4F-418D-AE19-62706E023703}">
                      <ahyp:hlinkClr xmlns:ahyp="http://schemas.microsoft.com/office/drawing/2018/hyperlinkcolor" val="tx"/>
                    </a:ext>
                  </a:extLst>
                </a:hlinkClick>
              </a:rPr>
              <a:t>Yiling Zhu</a:t>
            </a:r>
            <a:r>
              <a:rPr lang="en-GB" sz="600">
                <a:solidFill>
                  <a:schemeClr val="dk1"/>
                </a:solidFill>
              </a:rPr>
              <a:t>, </a:t>
            </a:r>
            <a:r>
              <a:rPr lang="en-GB" sz="600">
                <a:solidFill>
                  <a:schemeClr val="dk1"/>
                </a:solidFill>
                <a:uFill>
                  <a:noFill/>
                </a:uFill>
                <a:hlinkClick r:id="rId29">
                  <a:extLst>
                    <a:ext uri="{A12FA001-AC4F-418D-AE19-62706E023703}">
                      <ahyp:hlinkClr xmlns:ahyp="http://schemas.microsoft.com/office/drawing/2018/hyperlinkcolor" val="tx"/>
                    </a:ext>
                  </a:extLst>
                </a:hlinkClick>
              </a:rPr>
              <a:t>Xinhai Liu</a:t>
            </a:r>
            <a:r>
              <a:rPr lang="en-GB" sz="600">
                <a:solidFill>
                  <a:schemeClr val="dk1"/>
                </a:solidFill>
              </a:rPr>
              <a:t>, </a:t>
            </a:r>
            <a:r>
              <a:rPr lang="en-GB" sz="600">
                <a:solidFill>
                  <a:schemeClr val="dk1"/>
                </a:solidFill>
                <a:uFill>
                  <a:noFill/>
                </a:uFill>
                <a:hlinkClick r:id="rId30">
                  <a:extLst>
                    <a:ext uri="{A12FA001-AC4F-418D-AE19-62706E023703}">
                      <ahyp:hlinkClr xmlns:ahyp="http://schemas.microsoft.com/office/drawing/2018/hyperlinkcolor" val="tx"/>
                    </a:ext>
                  </a:extLst>
                </a:hlinkClick>
              </a:rPr>
              <a:t>Lixin Xu</a:t>
            </a:r>
            <a:r>
              <a:rPr lang="en-GB" sz="600">
                <a:solidFill>
                  <a:schemeClr val="dk1"/>
                </a:solidFill>
              </a:rPr>
              <a:t>, </a:t>
            </a:r>
            <a:r>
              <a:rPr lang="en-GB" sz="600">
                <a:solidFill>
                  <a:schemeClr val="dk1"/>
                </a:solidFill>
                <a:uFill>
                  <a:noFill/>
                </a:uFill>
                <a:hlinkClick r:id="rId31">
                  <a:extLst>
                    <a:ext uri="{A12FA001-AC4F-418D-AE19-62706E023703}">
                      <ahyp:hlinkClr xmlns:ahyp="http://schemas.microsoft.com/office/drawing/2018/hyperlinkcolor" val="tx"/>
                    </a:ext>
                  </a:extLst>
                </a:hlinkClick>
              </a:rPr>
              <a:t>Changrong Hu</a:t>
            </a:r>
            <a:r>
              <a:rPr lang="en-GB" sz="600">
                <a:solidFill>
                  <a:schemeClr val="dk1"/>
                </a:solidFill>
              </a:rPr>
              <a:t>, </a:t>
            </a:r>
            <a:r>
              <a:rPr lang="en-GB" sz="600">
                <a:solidFill>
                  <a:schemeClr val="dk1"/>
                </a:solidFill>
                <a:uFill>
                  <a:noFill/>
                </a:uFill>
                <a:hlinkClick r:id="rId9">
                  <a:extLst>
                    <a:ext uri="{A12FA001-AC4F-418D-AE19-62706E023703}">
                      <ahyp:hlinkClr xmlns:ahyp="http://schemas.microsoft.com/office/drawing/2018/hyperlinkcolor" val="tx"/>
                    </a:ext>
                  </a:extLst>
                </a:hlinkClick>
              </a:rPr>
              <a:t>Shaoxiong Yang</a:t>
            </a:r>
            <a:r>
              <a:rPr lang="en-GB" sz="600">
                <a:solidFill>
                  <a:schemeClr val="dk1"/>
                </a:solidFill>
              </a:rPr>
              <a:t>, </a:t>
            </a:r>
            <a:r>
              <a:rPr lang="en-GB" sz="600">
                <a:solidFill>
                  <a:schemeClr val="dk1"/>
                </a:solidFill>
                <a:uFill>
                  <a:noFill/>
                </a:uFill>
                <a:hlinkClick r:id="rId12">
                  <a:extLst>
                    <a:ext uri="{A12FA001-AC4F-418D-AE19-62706E023703}">
                      <ahyp:hlinkClr xmlns:ahyp="http://schemas.microsoft.com/office/drawing/2018/hyperlinkcolor" val="tx"/>
                    </a:ext>
                  </a:extLst>
                </a:hlinkClick>
              </a:rPr>
              <a:t>Song Zhang</a:t>
            </a:r>
            <a:r>
              <a:rPr lang="en-GB" sz="600">
                <a:solidFill>
                  <a:schemeClr val="dk1"/>
                </a:solidFill>
              </a:rPr>
              <a:t>, </a:t>
            </a:r>
            <a:r>
              <a:rPr lang="en-GB" sz="600">
                <a:solidFill>
                  <a:schemeClr val="dk1"/>
                </a:solidFill>
                <a:uFill>
                  <a:noFill/>
                </a:uFill>
                <a:hlinkClick r:id="rId32">
                  <a:extLst>
                    <a:ext uri="{A12FA001-AC4F-418D-AE19-62706E023703}">
                      <ahyp:hlinkClr xmlns:ahyp="http://schemas.microsoft.com/office/drawing/2018/hyperlinkcolor" val="tx"/>
                    </a:ext>
                  </a:extLst>
                </a:hlinkClick>
              </a:rPr>
              <a:t>Yang Liu</a:t>
            </a:r>
            <a:r>
              <a:rPr lang="en-GB" sz="600">
                <a:solidFill>
                  <a:schemeClr val="dk1"/>
                </a:solidFill>
              </a:rPr>
              <a:t>, </a:t>
            </a:r>
            <a:r>
              <a:rPr lang="en-GB" sz="600">
                <a:solidFill>
                  <a:schemeClr val="dk1"/>
                </a:solidFill>
                <a:uFill>
                  <a:noFill/>
                </a:uFill>
                <a:hlinkClick r:id="rId33">
                  <a:extLst>
                    <a:ext uri="{A12FA001-AC4F-418D-AE19-62706E023703}">
                      <ahyp:hlinkClr xmlns:ahyp="http://schemas.microsoft.com/office/drawing/2018/hyperlinkcolor" val="tx"/>
                    </a:ext>
                  </a:extLst>
                </a:hlinkClick>
              </a:rPr>
              <a:t>Tianyu Huang</a:t>
            </a:r>
            <a:r>
              <a:rPr lang="en-GB" sz="600">
                <a:solidFill>
                  <a:schemeClr val="dk1"/>
                </a:solidFill>
              </a:rPr>
              <a:t>, </a:t>
            </a:r>
            <a:r>
              <a:rPr lang="en-GB" sz="600">
                <a:solidFill>
                  <a:schemeClr val="dk1"/>
                </a:solidFill>
                <a:uFill>
                  <a:noFill/>
                </a:uFill>
                <a:hlinkClick r:id="rId34">
                  <a:extLst>
                    <a:ext uri="{A12FA001-AC4F-418D-AE19-62706E023703}">
                      <ahyp:hlinkClr xmlns:ahyp="http://schemas.microsoft.com/office/drawing/2018/hyperlinkcolor" val="tx"/>
                    </a:ext>
                  </a:extLst>
                </a:hlinkClick>
              </a:rPr>
              <a:t>Lifu Wang</a:t>
            </a:r>
            <a:r>
              <a:rPr lang="en-GB" sz="600">
                <a:solidFill>
                  <a:schemeClr val="dk1"/>
                </a:solidFill>
              </a:rPr>
              <a:t>, </a:t>
            </a:r>
            <a:r>
              <a:rPr lang="en-GB" sz="600">
                <a:solidFill>
                  <a:schemeClr val="dk1"/>
                </a:solidFill>
                <a:uFill>
                  <a:noFill/>
                </a:uFill>
                <a:hlinkClick r:id="rId35">
                  <a:extLst>
                    <a:ext uri="{A12FA001-AC4F-418D-AE19-62706E023703}">
                      <ahyp:hlinkClr xmlns:ahyp="http://schemas.microsoft.com/office/drawing/2018/hyperlinkcolor" val="tx"/>
                    </a:ext>
                  </a:extLst>
                </a:hlinkClick>
              </a:rPr>
              <a:t>Jihong Zhang</a:t>
            </a:r>
            <a:r>
              <a:rPr lang="en-GB" sz="600">
                <a:solidFill>
                  <a:schemeClr val="dk1"/>
                </a:solidFill>
              </a:rPr>
              <a:t>, </a:t>
            </a:r>
            <a:r>
              <a:rPr lang="en-GB" sz="600">
                <a:solidFill>
                  <a:schemeClr val="dk1"/>
                </a:solidFill>
                <a:uFill>
                  <a:noFill/>
                </a:uFill>
                <a:hlinkClick r:id="rId36">
                  <a:extLst>
                    <a:ext uri="{A12FA001-AC4F-418D-AE19-62706E023703}">
                      <ahyp:hlinkClr xmlns:ahyp="http://schemas.microsoft.com/office/drawing/2018/hyperlinkcolor" val="tx"/>
                    </a:ext>
                  </a:extLst>
                </a:hlinkClick>
              </a:rPr>
              <a:t>Meng Chen</a:t>
            </a:r>
            <a:r>
              <a:rPr lang="en-GB" sz="600">
                <a:solidFill>
                  <a:schemeClr val="dk1"/>
                </a:solidFill>
              </a:rPr>
              <a:t>, </a:t>
            </a:r>
            <a:r>
              <a:rPr lang="en-GB" sz="600">
                <a:solidFill>
                  <a:schemeClr val="dk1"/>
                </a:solidFill>
                <a:uFill>
                  <a:noFill/>
                </a:uFill>
                <a:hlinkClick r:id="rId37">
                  <a:extLst>
                    <a:ext uri="{A12FA001-AC4F-418D-AE19-62706E023703}">
                      <ahyp:hlinkClr xmlns:ahyp="http://schemas.microsoft.com/office/drawing/2018/hyperlinkcolor" val="tx"/>
                    </a:ext>
                  </a:extLst>
                </a:hlinkClick>
              </a:rPr>
              <a:t>Liang Dong</a:t>
            </a:r>
            <a:r>
              <a:rPr lang="en-GB" sz="600">
                <a:solidFill>
                  <a:schemeClr val="dk1"/>
                </a:solidFill>
              </a:rPr>
              <a:t>, </a:t>
            </a:r>
            <a:r>
              <a:rPr lang="en-GB" sz="600">
                <a:solidFill>
                  <a:schemeClr val="dk1"/>
                </a:solidFill>
                <a:uFill>
                  <a:noFill/>
                </a:uFill>
                <a:hlinkClick r:id="rId38">
                  <a:extLst>
                    <a:ext uri="{A12FA001-AC4F-418D-AE19-62706E023703}">
                      <ahyp:hlinkClr xmlns:ahyp="http://schemas.microsoft.com/office/drawing/2018/hyperlinkcolor" val="tx"/>
                    </a:ext>
                  </a:extLst>
                </a:hlinkClick>
              </a:rPr>
              <a:t>Yiwen Jia</a:t>
            </a:r>
            <a:r>
              <a:rPr lang="en-GB" sz="600">
                <a:solidFill>
                  <a:schemeClr val="dk1"/>
                </a:solidFill>
              </a:rPr>
              <a:t>, </a:t>
            </a:r>
            <a:r>
              <a:rPr lang="en-GB" sz="600">
                <a:solidFill>
                  <a:schemeClr val="dk1"/>
                </a:solidFill>
                <a:uFill>
                  <a:noFill/>
                </a:uFill>
                <a:hlinkClick r:id="rId39">
                  <a:extLst>
                    <a:ext uri="{A12FA001-AC4F-418D-AE19-62706E023703}">
                      <ahyp:hlinkClr xmlns:ahyp="http://schemas.microsoft.com/office/drawing/2018/hyperlinkcolor" val="tx"/>
                    </a:ext>
                  </a:extLst>
                </a:hlinkClick>
              </a:rPr>
              <a:t>Yulin Cai</a:t>
            </a:r>
            <a:r>
              <a:rPr lang="en-GB" sz="600">
                <a:solidFill>
                  <a:schemeClr val="dk1"/>
                </a:solidFill>
              </a:rPr>
              <a:t>, </a:t>
            </a:r>
            <a:r>
              <a:rPr lang="en-GB" sz="600">
                <a:solidFill>
                  <a:schemeClr val="dk1"/>
                </a:solidFill>
                <a:uFill>
                  <a:noFill/>
                </a:uFill>
                <a:hlinkClick r:id="rId40">
                  <a:extLst>
                    <a:ext uri="{A12FA001-AC4F-418D-AE19-62706E023703}">
                      <ahyp:hlinkClr xmlns:ahyp="http://schemas.microsoft.com/office/drawing/2018/hyperlinkcolor" val="tx"/>
                    </a:ext>
                  </a:extLst>
                </a:hlinkClick>
              </a:rPr>
              <a:t>Jiaao Yu</a:t>
            </a:r>
            <a:r>
              <a:rPr lang="en-GB" sz="600">
                <a:solidFill>
                  <a:schemeClr val="dk1"/>
                </a:solidFill>
              </a:rPr>
              <a:t>, </a:t>
            </a:r>
            <a:r>
              <a:rPr lang="en-GB" sz="600">
                <a:solidFill>
                  <a:schemeClr val="dk1"/>
                </a:solidFill>
                <a:uFill>
                  <a:noFill/>
                </a:uFill>
                <a:hlinkClick r:id="rId41">
                  <a:extLst>
                    <a:ext uri="{A12FA001-AC4F-418D-AE19-62706E023703}">
                      <ahyp:hlinkClr xmlns:ahyp="http://schemas.microsoft.com/office/drawing/2018/hyperlinkcolor" val="tx"/>
                    </a:ext>
                  </a:extLst>
                </a:hlinkClick>
              </a:rPr>
              <a:t>Yixuan Tang</a:t>
            </a:r>
            <a:r>
              <a:rPr lang="en-GB" sz="600">
                <a:solidFill>
                  <a:schemeClr val="dk1"/>
                </a:solidFill>
              </a:rPr>
              <a:t>, </a:t>
            </a:r>
            <a:r>
              <a:rPr lang="en-GB" sz="600">
                <a:solidFill>
                  <a:schemeClr val="dk1"/>
                </a:solidFill>
                <a:uFill>
                  <a:noFill/>
                </a:uFill>
                <a:hlinkClick r:id="rId42">
                  <a:extLst>
                    <a:ext uri="{A12FA001-AC4F-418D-AE19-62706E023703}">
                      <ahyp:hlinkClr xmlns:ahyp="http://schemas.microsoft.com/office/drawing/2018/hyperlinkcolor" val="tx"/>
                    </a:ext>
                  </a:extLst>
                </a:hlinkClick>
              </a:rPr>
              <a:t>Hao Zhang</a:t>
            </a:r>
            <a:r>
              <a:rPr lang="en-GB" sz="600">
                <a:solidFill>
                  <a:schemeClr val="dk1"/>
                </a:solidFill>
              </a:rPr>
              <a:t>, </a:t>
            </a:r>
            <a:r>
              <a:rPr lang="en-GB" sz="600">
                <a:solidFill>
                  <a:schemeClr val="dk1"/>
                </a:solidFill>
                <a:uFill>
                  <a:noFill/>
                </a:uFill>
                <a:hlinkClick r:id="rId43">
                  <a:extLst>
                    <a:ext uri="{A12FA001-AC4F-418D-AE19-62706E023703}">
                      <ahyp:hlinkClr xmlns:ahyp="http://schemas.microsoft.com/office/drawing/2018/hyperlinkcolor" val="tx"/>
                    </a:ext>
                  </a:extLst>
                </a:hlinkClick>
              </a:rPr>
              <a:t>Zheng Ye</a:t>
            </a:r>
            <a:r>
              <a:rPr lang="en-GB" sz="600">
                <a:solidFill>
                  <a:schemeClr val="dk1"/>
                </a:solidFill>
              </a:rPr>
              <a:t>, </a:t>
            </a:r>
            <a:r>
              <a:rPr lang="en-GB" sz="600">
                <a:solidFill>
                  <a:schemeClr val="dk1"/>
                </a:solidFill>
                <a:uFill>
                  <a:noFill/>
                </a:uFill>
                <a:hlinkClick r:id="rId44">
                  <a:extLst>
                    <a:ext uri="{A12FA001-AC4F-418D-AE19-62706E023703}">
                      <ahyp:hlinkClr xmlns:ahyp="http://schemas.microsoft.com/office/drawing/2018/hyperlinkcolor" val="tx"/>
                    </a:ext>
                  </a:extLst>
                </a:hlinkClick>
              </a:rPr>
              <a:t>Peng He</a:t>
            </a:r>
            <a:r>
              <a:rPr lang="en-GB" sz="600">
                <a:solidFill>
                  <a:schemeClr val="dk1"/>
                </a:solidFill>
              </a:rPr>
              <a:t>, </a:t>
            </a:r>
            <a:r>
              <a:rPr lang="en-GB" sz="600">
                <a:solidFill>
                  <a:schemeClr val="dk1"/>
                </a:solidFill>
                <a:uFill>
                  <a:noFill/>
                </a:uFill>
                <a:hlinkClick r:id="rId45">
                  <a:extLst>
                    <a:ext uri="{A12FA001-AC4F-418D-AE19-62706E023703}">
                      <ahyp:hlinkClr xmlns:ahyp="http://schemas.microsoft.com/office/drawing/2018/hyperlinkcolor" val="tx"/>
                    </a:ext>
                  </a:extLst>
                </a:hlinkClick>
              </a:rPr>
              <a:t>Runzhou Wu</a:t>
            </a:r>
            <a:r>
              <a:rPr lang="en-GB" sz="600">
                <a:solidFill>
                  <a:schemeClr val="dk1"/>
                </a:solidFill>
              </a:rPr>
              <a:t>, </a:t>
            </a:r>
            <a:r>
              <a:rPr lang="en-GB" sz="600">
                <a:solidFill>
                  <a:schemeClr val="dk1"/>
                </a:solidFill>
                <a:uFill>
                  <a:noFill/>
                </a:uFill>
                <a:hlinkClick r:id="rId46">
                  <a:extLst>
                    <a:ext uri="{A12FA001-AC4F-418D-AE19-62706E023703}">
                      <ahyp:hlinkClr xmlns:ahyp="http://schemas.microsoft.com/office/drawing/2018/hyperlinkcolor" val="tx"/>
                    </a:ext>
                  </a:extLst>
                </a:hlinkClick>
              </a:rPr>
              <a:t>Chao Zhang</a:t>
            </a:r>
            <a:r>
              <a:rPr lang="en-GB" sz="600">
                <a:solidFill>
                  <a:schemeClr val="dk1"/>
                </a:solidFill>
              </a:rPr>
              <a:t>, </a:t>
            </a:r>
            <a:r>
              <a:rPr lang="en-GB" sz="600">
                <a:solidFill>
                  <a:schemeClr val="dk1"/>
                </a:solidFill>
                <a:uFill>
                  <a:noFill/>
                </a:uFill>
                <a:hlinkClick r:id="rId47">
                  <a:extLst>
                    <a:ext uri="{A12FA001-AC4F-418D-AE19-62706E023703}">
                      <ahyp:hlinkClr xmlns:ahyp="http://schemas.microsoft.com/office/drawing/2018/hyperlinkcolor" val="tx"/>
                    </a:ext>
                  </a:extLst>
                </a:hlinkClick>
              </a:rPr>
              <a:t>Yonghao Tan</a:t>
            </a:r>
            <a:r>
              <a:rPr lang="en-GB" sz="600">
                <a:solidFill>
                  <a:schemeClr val="dk1"/>
                </a:solidFill>
              </a:rPr>
              <a:t>, </a:t>
            </a:r>
            <a:r>
              <a:rPr lang="en-GB" sz="600">
                <a:solidFill>
                  <a:schemeClr val="dk1"/>
                </a:solidFill>
                <a:uFill>
                  <a:noFill/>
                </a:uFill>
                <a:hlinkClick r:id="rId48">
                  <a:extLst>
                    <a:ext uri="{A12FA001-AC4F-418D-AE19-62706E023703}">
                      <ahyp:hlinkClr xmlns:ahyp="http://schemas.microsoft.com/office/drawing/2018/hyperlinkcolor" val="tx"/>
                    </a:ext>
                  </a:extLst>
                </a:hlinkClick>
              </a:rPr>
              <a:t>Jie Xiao</a:t>
            </a:r>
            <a:r>
              <a:rPr lang="en-GB" sz="600">
                <a:solidFill>
                  <a:schemeClr val="dk1"/>
                </a:solidFill>
              </a:rPr>
              <a:t>, </a:t>
            </a:r>
            <a:r>
              <a:rPr lang="en-GB" sz="600">
                <a:solidFill>
                  <a:schemeClr val="dk1"/>
                </a:solidFill>
                <a:uFill>
                  <a:noFill/>
                </a:uFill>
                <a:hlinkClick r:id="rId49">
                  <a:extLst>
                    <a:ext uri="{A12FA001-AC4F-418D-AE19-62706E023703}">
                      <ahyp:hlinkClr xmlns:ahyp="http://schemas.microsoft.com/office/drawing/2018/hyperlinkcolor" val="tx"/>
                    </a:ext>
                  </a:extLst>
                </a:hlinkClick>
              </a:rPr>
              <a:t>Yangyu Tao</a:t>
            </a:r>
            <a:r>
              <a:rPr lang="en-GB" sz="600">
                <a:solidFill>
                  <a:schemeClr val="dk1"/>
                </a:solidFill>
              </a:rPr>
              <a:t>, </a:t>
            </a:r>
            <a:r>
              <a:rPr lang="en-GB" sz="600">
                <a:solidFill>
                  <a:schemeClr val="dk1"/>
                </a:solidFill>
                <a:uFill>
                  <a:noFill/>
                </a:uFill>
                <a:hlinkClick r:id="rId50">
                  <a:extLst>
                    <a:ext uri="{A12FA001-AC4F-418D-AE19-62706E023703}">
                      <ahyp:hlinkClr xmlns:ahyp="http://schemas.microsoft.com/office/drawing/2018/hyperlinkcolor" val="tx"/>
                    </a:ext>
                  </a:extLst>
                </a:hlinkClick>
              </a:rPr>
              <a:t>Jianchen Zhu</a:t>
            </a:r>
            <a:r>
              <a:rPr lang="en-GB" sz="600">
                <a:solidFill>
                  <a:schemeClr val="dk1"/>
                </a:solidFill>
              </a:rPr>
              <a:t>, </a:t>
            </a:r>
            <a:r>
              <a:rPr lang="en-GB" sz="600">
                <a:solidFill>
                  <a:schemeClr val="dk1"/>
                </a:solidFill>
                <a:uFill>
                  <a:noFill/>
                </a:uFill>
                <a:hlinkClick r:id="rId51">
                  <a:extLst>
                    <a:ext uri="{A12FA001-AC4F-418D-AE19-62706E023703}">
                      <ahyp:hlinkClr xmlns:ahyp="http://schemas.microsoft.com/office/drawing/2018/hyperlinkcolor" val="tx"/>
                    </a:ext>
                  </a:extLst>
                </a:hlinkClick>
              </a:rPr>
              <a:t>Jinbao Xue</a:t>
            </a:r>
            <a:r>
              <a:rPr lang="en-GB" sz="600">
                <a:solidFill>
                  <a:schemeClr val="dk1"/>
                </a:solidFill>
              </a:rPr>
              <a:t>, </a:t>
            </a:r>
            <a:r>
              <a:rPr lang="en-GB" sz="600">
                <a:solidFill>
                  <a:schemeClr val="dk1"/>
                </a:solidFill>
                <a:uFill>
                  <a:noFill/>
                </a:uFill>
                <a:hlinkClick r:id="rId52">
                  <a:extLst>
                    <a:ext uri="{A12FA001-AC4F-418D-AE19-62706E023703}">
                      <ahyp:hlinkClr xmlns:ahyp="http://schemas.microsoft.com/office/drawing/2018/hyperlinkcolor" val="tx"/>
                    </a:ext>
                  </a:extLst>
                </a:hlinkClick>
              </a:rPr>
              <a:t>Kai Liu</a:t>
            </a:r>
            <a:r>
              <a:rPr lang="en-GB" sz="600">
                <a:solidFill>
                  <a:schemeClr val="dk1"/>
                </a:solidFill>
              </a:rPr>
              <a:t>, </a:t>
            </a:r>
            <a:r>
              <a:rPr lang="en-GB" sz="600">
                <a:solidFill>
                  <a:schemeClr val="dk1"/>
                </a:solidFill>
                <a:uFill>
                  <a:noFill/>
                </a:uFill>
                <a:hlinkClick r:id="rId53">
                  <a:extLst>
                    <a:ext uri="{A12FA001-AC4F-418D-AE19-62706E023703}">
                      <ahyp:hlinkClr xmlns:ahyp="http://schemas.microsoft.com/office/drawing/2018/hyperlinkcolor" val="tx"/>
                    </a:ext>
                  </a:extLst>
                </a:hlinkClick>
              </a:rPr>
              <a:t>Chongqing Zhao</a:t>
            </a:r>
            <a:r>
              <a:rPr lang="en-GB" sz="600">
                <a:solidFill>
                  <a:schemeClr val="dk1"/>
                </a:solidFill>
              </a:rPr>
              <a:t>, </a:t>
            </a:r>
            <a:r>
              <a:rPr lang="en-GB" sz="600">
                <a:solidFill>
                  <a:schemeClr val="dk1"/>
                </a:solidFill>
                <a:uFill>
                  <a:noFill/>
                </a:uFill>
                <a:hlinkClick r:id="rId54">
                  <a:extLst>
                    <a:ext uri="{A12FA001-AC4F-418D-AE19-62706E023703}">
                      <ahyp:hlinkClr xmlns:ahyp="http://schemas.microsoft.com/office/drawing/2018/hyperlinkcolor" val="tx"/>
                    </a:ext>
                  </a:extLst>
                </a:hlinkClick>
              </a:rPr>
              <a:t>Xinming Wu</a:t>
            </a:r>
            <a:r>
              <a:rPr lang="en-GB" sz="600">
                <a:solidFill>
                  <a:schemeClr val="dk1"/>
                </a:solidFill>
              </a:rPr>
              <a:t>, </a:t>
            </a:r>
            <a:r>
              <a:rPr lang="en-GB" sz="600">
                <a:solidFill>
                  <a:schemeClr val="dk1"/>
                </a:solidFill>
                <a:uFill>
                  <a:noFill/>
                </a:uFill>
                <a:hlinkClick r:id="rId55">
                  <a:extLst>
                    <a:ext uri="{A12FA001-AC4F-418D-AE19-62706E023703}">
                      <ahyp:hlinkClr xmlns:ahyp="http://schemas.microsoft.com/office/drawing/2018/hyperlinkcolor" val="tx"/>
                    </a:ext>
                  </a:extLst>
                </a:hlinkClick>
              </a:rPr>
              <a:t>Zhichao Hu</a:t>
            </a:r>
            <a:r>
              <a:rPr lang="en-GB" sz="600">
                <a:solidFill>
                  <a:schemeClr val="dk1"/>
                </a:solidFill>
              </a:rPr>
              <a:t>, </a:t>
            </a:r>
            <a:r>
              <a:rPr lang="en-GB" sz="600">
                <a:solidFill>
                  <a:schemeClr val="dk1"/>
                </a:solidFill>
                <a:uFill>
                  <a:noFill/>
                </a:uFill>
                <a:hlinkClick r:id="rId56">
                  <a:extLst>
                    <a:ext uri="{A12FA001-AC4F-418D-AE19-62706E023703}">
                      <ahyp:hlinkClr xmlns:ahyp="http://schemas.microsoft.com/office/drawing/2018/hyperlinkcolor" val="tx"/>
                    </a:ext>
                  </a:extLst>
                </a:hlinkClick>
              </a:rPr>
              <a:t>Lei Qin</a:t>
            </a:r>
            <a:r>
              <a:rPr lang="en-GB" sz="600">
                <a:solidFill>
                  <a:schemeClr val="dk1"/>
                </a:solidFill>
              </a:rPr>
              <a:t>, </a:t>
            </a:r>
            <a:r>
              <a:rPr lang="en-GB" sz="600">
                <a:solidFill>
                  <a:schemeClr val="dk1"/>
                </a:solidFill>
                <a:uFill>
                  <a:noFill/>
                </a:uFill>
                <a:hlinkClick r:id="rId57">
                  <a:extLst>
                    <a:ext uri="{A12FA001-AC4F-418D-AE19-62706E023703}">
                      <ahyp:hlinkClr xmlns:ahyp="http://schemas.microsoft.com/office/drawing/2018/hyperlinkcolor" val="tx"/>
                    </a:ext>
                  </a:extLst>
                </a:hlinkClick>
              </a:rPr>
              <a:t>Jianbing Peng</a:t>
            </a:r>
            <a:r>
              <a:rPr lang="en-GB" sz="600">
                <a:solidFill>
                  <a:schemeClr val="dk1"/>
                </a:solidFill>
              </a:rPr>
              <a:t>, </a:t>
            </a:r>
            <a:r>
              <a:rPr lang="en-GB" sz="600">
                <a:solidFill>
                  <a:schemeClr val="dk1"/>
                </a:solidFill>
                <a:uFill>
                  <a:noFill/>
                </a:uFill>
                <a:hlinkClick r:id="rId58">
                  <a:extLst>
                    <a:ext uri="{A12FA001-AC4F-418D-AE19-62706E023703}">
                      <ahyp:hlinkClr xmlns:ahyp="http://schemas.microsoft.com/office/drawing/2018/hyperlinkcolor" val="tx"/>
                    </a:ext>
                  </a:extLst>
                </a:hlinkClick>
              </a:rPr>
              <a:t>Zhan Li</a:t>
            </a:r>
            <a:r>
              <a:rPr lang="en-GB" sz="600">
                <a:solidFill>
                  <a:schemeClr val="dk1"/>
                </a:solidFill>
              </a:rPr>
              <a:t>, </a:t>
            </a:r>
            <a:r>
              <a:rPr lang="en-GB" sz="600">
                <a:solidFill>
                  <a:schemeClr val="dk1"/>
                </a:solidFill>
                <a:uFill>
                  <a:noFill/>
                </a:uFill>
                <a:hlinkClick r:id="rId36">
                  <a:extLst>
                    <a:ext uri="{A12FA001-AC4F-418D-AE19-62706E023703}">
                      <ahyp:hlinkClr xmlns:ahyp="http://schemas.microsoft.com/office/drawing/2018/hyperlinkcolor" val="tx"/>
                    </a:ext>
                  </a:extLst>
                </a:hlinkClick>
              </a:rPr>
              <a:t>Minghui Chen</a:t>
            </a:r>
            <a:r>
              <a:rPr lang="en-GB" sz="600">
                <a:solidFill>
                  <a:schemeClr val="dk1"/>
                </a:solidFill>
              </a:rPr>
              <a:t>, </a:t>
            </a:r>
            <a:r>
              <a:rPr lang="en-GB" sz="600">
                <a:solidFill>
                  <a:schemeClr val="dk1"/>
                </a:solidFill>
                <a:uFill>
                  <a:noFill/>
                </a:uFill>
                <a:hlinkClick r:id="rId59">
                  <a:extLst>
                    <a:ext uri="{A12FA001-AC4F-418D-AE19-62706E023703}">
                      <ahyp:hlinkClr xmlns:ahyp="http://schemas.microsoft.com/office/drawing/2018/hyperlinkcolor" val="tx"/>
                    </a:ext>
                  </a:extLst>
                </a:hlinkClick>
              </a:rPr>
              <a:t>Xipeng Zhang</a:t>
            </a:r>
            <a:r>
              <a:rPr lang="en-GB" sz="600">
                <a:solidFill>
                  <a:schemeClr val="dk1"/>
                </a:solidFill>
              </a:rPr>
              <a:t>, </a:t>
            </a:r>
            <a:r>
              <a:rPr lang="en-GB" sz="600">
                <a:solidFill>
                  <a:schemeClr val="dk1"/>
                </a:solidFill>
                <a:uFill>
                  <a:noFill/>
                </a:uFill>
                <a:hlinkClick r:id="rId60">
                  <a:extLst>
                    <a:ext uri="{A12FA001-AC4F-418D-AE19-62706E023703}">
                      <ahyp:hlinkClr xmlns:ahyp="http://schemas.microsoft.com/office/drawing/2018/hyperlinkcolor" val="tx"/>
                    </a:ext>
                  </a:extLst>
                </a:hlinkClick>
              </a:rPr>
              <a:t>Lin Niu</a:t>
            </a:r>
            <a:r>
              <a:rPr lang="en-GB" sz="600">
                <a:solidFill>
                  <a:schemeClr val="dk1"/>
                </a:solidFill>
              </a:rPr>
              <a:t>, </a:t>
            </a:r>
            <a:r>
              <a:rPr lang="en-GB" sz="600">
                <a:solidFill>
                  <a:schemeClr val="dk1"/>
                </a:solidFill>
                <a:uFill>
                  <a:noFill/>
                </a:uFill>
                <a:hlinkClick r:id="rId61">
                  <a:extLst>
                    <a:ext uri="{A12FA001-AC4F-418D-AE19-62706E023703}">
                      <ahyp:hlinkClr xmlns:ahyp="http://schemas.microsoft.com/office/drawing/2018/hyperlinkcolor" val="tx"/>
                    </a:ext>
                  </a:extLst>
                </a:hlinkClick>
              </a:rPr>
              <a:t>Paige Wang</a:t>
            </a:r>
            <a:r>
              <a:rPr lang="en-GB" sz="600">
                <a:solidFill>
                  <a:schemeClr val="dk1"/>
                </a:solidFill>
              </a:rPr>
              <a:t>, </a:t>
            </a:r>
            <a:r>
              <a:rPr lang="en-GB" sz="600">
                <a:solidFill>
                  <a:schemeClr val="dk1"/>
                </a:solidFill>
                <a:uFill>
                  <a:noFill/>
                </a:uFill>
                <a:hlinkClick r:id="rId62">
                  <a:extLst>
                    <a:ext uri="{A12FA001-AC4F-418D-AE19-62706E023703}">
                      <ahyp:hlinkClr xmlns:ahyp="http://schemas.microsoft.com/office/drawing/2018/hyperlinkcolor" val="tx"/>
                    </a:ext>
                  </a:extLst>
                </a:hlinkClick>
              </a:rPr>
              <a:t>Yingkai Wang</a:t>
            </a:r>
            <a:r>
              <a:rPr lang="en-GB" sz="600">
                <a:solidFill>
                  <a:schemeClr val="dk1"/>
                </a:solidFill>
              </a:rPr>
              <a:t>, </a:t>
            </a:r>
            <a:r>
              <a:rPr lang="en-GB" sz="600">
                <a:solidFill>
                  <a:schemeClr val="dk1"/>
                </a:solidFill>
                <a:uFill>
                  <a:noFill/>
                </a:uFill>
                <a:hlinkClick r:id="rId63">
                  <a:extLst>
                    <a:ext uri="{A12FA001-AC4F-418D-AE19-62706E023703}">
                      <ahyp:hlinkClr xmlns:ahyp="http://schemas.microsoft.com/office/drawing/2018/hyperlinkcolor" val="tx"/>
                    </a:ext>
                  </a:extLst>
                </a:hlinkClick>
              </a:rPr>
              <a:t>Haozhao Kuang</a:t>
            </a:r>
            <a:r>
              <a:rPr lang="en-GB" sz="600">
                <a:solidFill>
                  <a:schemeClr val="dk1"/>
                </a:solidFill>
              </a:rPr>
              <a:t>, </a:t>
            </a:r>
            <a:r>
              <a:rPr lang="en-GB" sz="600">
                <a:solidFill>
                  <a:schemeClr val="dk1"/>
                </a:solidFill>
                <a:uFill>
                  <a:noFill/>
                </a:uFill>
                <a:hlinkClick r:id="rId64">
                  <a:extLst>
                    <a:ext uri="{A12FA001-AC4F-418D-AE19-62706E023703}">
                      <ahyp:hlinkClr xmlns:ahyp="http://schemas.microsoft.com/office/drawing/2018/hyperlinkcolor" val="tx"/>
                    </a:ext>
                  </a:extLst>
                </a:hlinkClick>
              </a:rPr>
              <a:t>Zhongyi Fan</a:t>
            </a:r>
            <a:r>
              <a:rPr lang="en-GB" sz="600">
                <a:solidFill>
                  <a:schemeClr val="dk1"/>
                </a:solidFill>
              </a:rPr>
              <a:t>, </a:t>
            </a:r>
            <a:r>
              <a:rPr lang="en-GB" sz="600">
                <a:solidFill>
                  <a:schemeClr val="dk1"/>
                </a:solidFill>
                <a:uFill>
                  <a:noFill/>
                </a:uFill>
                <a:hlinkClick r:id="rId65">
                  <a:extLst>
                    <a:ext uri="{A12FA001-AC4F-418D-AE19-62706E023703}">
                      <ahyp:hlinkClr xmlns:ahyp="http://schemas.microsoft.com/office/drawing/2018/hyperlinkcolor" val="tx"/>
                    </a:ext>
                  </a:extLst>
                </a:hlinkClick>
              </a:rPr>
              <a:t>Xu Zheng</a:t>
            </a:r>
            <a:r>
              <a:rPr lang="en-GB" sz="600">
                <a:solidFill>
                  <a:schemeClr val="dk1"/>
                </a:solidFill>
              </a:rPr>
              <a:t>, </a:t>
            </a:r>
            <a:r>
              <a:rPr lang="en-GB" sz="600">
                <a:solidFill>
                  <a:schemeClr val="dk1"/>
                </a:solidFill>
                <a:uFill>
                  <a:noFill/>
                </a:uFill>
                <a:hlinkClick r:id="rId66">
                  <a:extLst>
                    <a:ext uri="{A12FA001-AC4F-418D-AE19-62706E023703}">
                      <ahyp:hlinkClr xmlns:ahyp="http://schemas.microsoft.com/office/drawing/2018/hyperlinkcolor" val="tx"/>
                    </a:ext>
                  </a:extLst>
                </a:hlinkClick>
              </a:rPr>
              <a:t>Weihao Zhuang</a:t>
            </a:r>
            <a:r>
              <a:rPr lang="en-GB" sz="600">
                <a:solidFill>
                  <a:schemeClr val="dk1"/>
                </a:solidFill>
              </a:rPr>
              <a:t>, </a:t>
            </a:r>
            <a:r>
              <a:rPr lang="en-GB" sz="600">
                <a:solidFill>
                  <a:schemeClr val="dk1"/>
                </a:solidFill>
                <a:uFill>
                  <a:noFill/>
                </a:uFill>
                <a:hlinkClick r:id="rId67">
                  <a:extLst>
                    <a:ext uri="{A12FA001-AC4F-418D-AE19-62706E023703}">
                      <ahyp:hlinkClr xmlns:ahyp="http://schemas.microsoft.com/office/drawing/2018/hyperlinkcolor" val="tx"/>
                    </a:ext>
                  </a:extLst>
                </a:hlinkClick>
              </a:rPr>
              <a:t>YingPing He</a:t>
            </a:r>
            <a:r>
              <a:rPr lang="en-GB" sz="600">
                <a:solidFill>
                  <a:schemeClr val="dk1"/>
                </a:solidFill>
              </a:rPr>
              <a:t>, </a:t>
            </a:r>
            <a:r>
              <a:rPr lang="en-GB" sz="600">
                <a:solidFill>
                  <a:schemeClr val="dk1"/>
                </a:solidFill>
                <a:uFill>
                  <a:noFill/>
                </a:uFill>
                <a:hlinkClick r:id="rId68">
                  <a:extLst>
                    <a:ext uri="{A12FA001-AC4F-418D-AE19-62706E023703}">
                      <ahyp:hlinkClr xmlns:ahyp="http://schemas.microsoft.com/office/drawing/2018/hyperlinkcolor" val="tx"/>
                    </a:ext>
                  </a:extLst>
                </a:hlinkClick>
              </a:rPr>
              <a:t>Tian Liu</a:t>
            </a:r>
            <a:r>
              <a:rPr lang="en-GB" sz="600">
                <a:solidFill>
                  <a:schemeClr val="dk1"/>
                </a:solidFill>
              </a:rPr>
              <a:t>, </a:t>
            </a:r>
            <a:r>
              <a:rPr lang="en-GB" sz="600">
                <a:solidFill>
                  <a:schemeClr val="dk1"/>
                </a:solidFill>
                <a:uFill>
                  <a:noFill/>
                </a:uFill>
                <a:hlinkClick r:id="rId69">
                  <a:extLst>
                    <a:ext uri="{A12FA001-AC4F-418D-AE19-62706E023703}">
                      <ahyp:hlinkClr xmlns:ahyp="http://schemas.microsoft.com/office/drawing/2018/hyperlinkcolor" val="tx"/>
                    </a:ext>
                  </a:extLst>
                </a:hlinkClick>
              </a:rPr>
              <a:t>Yong Yang</a:t>
            </a:r>
            <a:r>
              <a:rPr lang="en-GB" sz="600">
                <a:solidFill>
                  <a:schemeClr val="dk1"/>
                </a:solidFill>
              </a:rPr>
              <a:t>, </a:t>
            </a:r>
            <a:r>
              <a:rPr lang="en-GB" sz="600">
                <a:solidFill>
                  <a:schemeClr val="dk1"/>
                </a:solidFill>
                <a:uFill>
                  <a:noFill/>
                </a:uFill>
                <a:hlinkClick r:id="rId70">
                  <a:extLst>
                    <a:ext uri="{A12FA001-AC4F-418D-AE19-62706E023703}">
                      <ahyp:hlinkClr xmlns:ahyp="http://schemas.microsoft.com/office/drawing/2018/hyperlinkcolor" val="tx"/>
                    </a:ext>
                  </a:extLst>
                </a:hlinkClick>
              </a:rPr>
              <a:t>Di Wang</a:t>
            </a:r>
            <a:r>
              <a:rPr lang="en-GB" sz="600">
                <a:solidFill>
                  <a:schemeClr val="dk1"/>
                </a:solidFill>
              </a:rPr>
              <a:t>, </a:t>
            </a:r>
            <a:r>
              <a:rPr lang="en-GB" sz="600">
                <a:solidFill>
                  <a:schemeClr val="dk1"/>
                </a:solidFill>
                <a:uFill>
                  <a:noFill/>
                </a:uFill>
                <a:hlinkClick r:id="rId32">
                  <a:extLst>
                    <a:ext uri="{A12FA001-AC4F-418D-AE19-62706E023703}">
                      <ahyp:hlinkClr xmlns:ahyp="http://schemas.microsoft.com/office/drawing/2018/hyperlinkcolor" val="tx"/>
                    </a:ext>
                  </a:extLst>
                </a:hlinkClick>
              </a:rPr>
              <a:t>Yuhong Liu</a:t>
            </a:r>
            <a:r>
              <a:rPr lang="en-GB" sz="600">
                <a:solidFill>
                  <a:schemeClr val="dk1"/>
                </a:solidFill>
              </a:rPr>
              <a:t>, </a:t>
            </a:r>
            <a:r>
              <a:rPr lang="en-GB" sz="600">
                <a:solidFill>
                  <a:schemeClr val="dk1"/>
                </a:solidFill>
                <a:uFill>
                  <a:noFill/>
                </a:uFill>
                <a:hlinkClick r:id="rId71">
                  <a:extLst>
                    <a:ext uri="{A12FA001-AC4F-418D-AE19-62706E023703}">
                      <ahyp:hlinkClr xmlns:ahyp="http://schemas.microsoft.com/office/drawing/2018/hyperlinkcolor" val="tx"/>
                    </a:ext>
                  </a:extLst>
                </a:hlinkClick>
              </a:rPr>
              <a:t>Jie Jiang</a:t>
            </a:r>
            <a:r>
              <a:rPr lang="en-GB" sz="600">
                <a:solidFill>
                  <a:schemeClr val="dk1"/>
                </a:solidFill>
              </a:rPr>
              <a:t>, </a:t>
            </a:r>
            <a:r>
              <a:rPr lang="en-GB" sz="600">
                <a:solidFill>
                  <a:schemeClr val="dk1"/>
                </a:solidFill>
                <a:uFill>
                  <a:noFill/>
                </a:uFill>
                <a:hlinkClick r:id="rId72">
                  <a:extLst>
                    <a:ext uri="{A12FA001-AC4F-418D-AE19-62706E023703}">
                      <ahyp:hlinkClr xmlns:ahyp="http://schemas.microsoft.com/office/drawing/2018/hyperlinkcolor" val="tx"/>
                    </a:ext>
                  </a:extLst>
                </a:hlinkClick>
              </a:rPr>
              <a:t>Jingwei Huang</a:t>
            </a:r>
            <a:r>
              <a:rPr lang="en-GB" sz="600">
                <a:solidFill>
                  <a:schemeClr val="dk1"/>
                </a:solidFill>
              </a:rPr>
              <a:t>, </a:t>
            </a:r>
            <a:r>
              <a:rPr lang="en-GB" sz="600">
                <a:solidFill>
                  <a:schemeClr val="dk1"/>
                </a:solidFill>
                <a:uFill>
                  <a:noFill/>
                </a:uFill>
                <a:hlinkClick r:id="rId73">
                  <a:extLst>
                    <a:ext uri="{A12FA001-AC4F-418D-AE19-62706E023703}">
                      <ahyp:hlinkClr xmlns:ahyp="http://schemas.microsoft.com/office/drawing/2018/hyperlinkcolor" val="tx"/>
                    </a:ext>
                  </a:extLst>
                </a:hlinkClick>
              </a:rPr>
              <a:t>Chunchao Guo</a:t>
            </a:r>
            <a:r>
              <a:rPr lang="en-GB" sz="600">
                <a:solidFill>
                  <a:schemeClr val="dk1"/>
                </a:solidFill>
              </a:rPr>
              <a:t>. Hunyuan3D 2.0: Scaling Diffusion Models for High Resolution Textured 3D Assets Generation, </a:t>
            </a:r>
            <a:r>
              <a:rPr lang="en-GB" sz="600">
                <a:solidFill>
                  <a:schemeClr val="dk1"/>
                </a:solidFill>
                <a:uFill>
                  <a:noFill/>
                </a:uFill>
                <a:hlinkClick r:id="rId74">
                  <a:extLst>
                    <a:ext uri="{A12FA001-AC4F-418D-AE19-62706E023703}">
                      <ahyp:hlinkClr xmlns:ahyp="http://schemas.microsoft.com/office/drawing/2018/hyperlinkcolor" val="tx"/>
                    </a:ext>
                  </a:extLst>
                </a:hlinkClick>
              </a:rPr>
              <a:t>arXiv:2501.12202</a:t>
            </a:r>
            <a:r>
              <a:rPr lang="en-GB" sz="600">
                <a:solidFill>
                  <a:schemeClr val="dk1"/>
                </a:solidFill>
              </a:rPr>
              <a:t> </a:t>
            </a:r>
            <a:endParaRPr sz="1000"/>
          </a:p>
        </p:txBody>
      </p:sp>
      <p:sp>
        <p:nvSpPr>
          <p:cNvPr id="804" name="Google Shape;804;p66"/>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Experiment on different models</a:t>
            </a:r>
            <a:endParaRPr sz="500">
              <a:solidFill>
                <a:schemeClr val="accent1"/>
              </a:solidFill>
              <a:latin typeface="Arial"/>
              <a:ea typeface="Arial"/>
              <a:cs typeface="Arial"/>
              <a:sym typeface="Arial"/>
            </a:endParaRPr>
          </a:p>
        </p:txBody>
      </p:sp>
      <p:sp>
        <p:nvSpPr>
          <p:cNvPr id="805" name="Google Shape;805;p66"/>
          <p:cNvSpPr/>
          <p:nvPr/>
        </p:nvSpPr>
        <p:spPr>
          <a:xfrm>
            <a:off x="1476025" y="2194228"/>
            <a:ext cx="1790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same </a:t>
            </a:r>
            <a:endParaRPr>
              <a:solidFill>
                <a:schemeClr val="lt1"/>
              </a:solidFill>
            </a:endParaRPr>
          </a:p>
          <a:p>
            <a:pPr marL="0" lvl="0" indent="0" algn="ctr" rtl="0">
              <a:spcBef>
                <a:spcPts val="0"/>
              </a:spcBef>
              <a:spcAft>
                <a:spcPts val="0"/>
              </a:spcAft>
              <a:buNone/>
            </a:pPr>
            <a:r>
              <a:rPr lang="en-GB">
                <a:solidFill>
                  <a:schemeClr val="lt1"/>
                </a:solidFill>
              </a:rPr>
              <a:t>Preprocessed</a:t>
            </a:r>
            <a:endParaRPr>
              <a:solidFill>
                <a:schemeClr val="lt1"/>
              </a:solidFill>
            </a:endParaRPr>
          </a:p>
          <a:p>
            <a:pPr marL="0" lvl="0" indent="0" algn="ctr" rtl="0">
              <a:spcBef>
                <a:spcPts val="0"/>
              </a:spcBef>
              <a:spcAft>
                <a:spcPts val="0"/>
              </a:spcAft>
              <a:buNone/>
            </a:pPr>
            <a:r>
              <a:rPr lang="en-GB">
                <a:solidFill>
                  <a:schemeClr val="lt1"/>
                </a:solidFill>
              </a:rPr>
              <a:t>image</a:t>
            </a:r>
            <a:endParaRPr>
              <a:solidFill>
                <a:schemeClr val="lt1"/>
              </a:solidFill>
            </a:endParaRPr>
          </a:p>
        </p:txBody>
      </p:sp>
      <p:sp>
        <p:nvSpPr>
          <p:cNvPr id="806" name="Google Shape;806;p66"/>
          <p:cNvSpPr/>
          <p:nvPr/>
        </p:nvSpPr>
        <p:spPr>
          <a:xfrm>
            <a:off x="3677125" y="2194228"/>
            <a:ext cx="1790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different generation model</a:t>
            </a:r>
            <a:endParaRPr>
              <a:solidFill>
                <a:schemeClr val="lt1"/>
              </a:solidFill>
            </a:endParaRPr>
          </a:p>
        </p:txBody>
      </p:sp>
      <p:sp>
        <p:nvSpPr>
          <p:cNvPr id="807" name="Google Shape;807;p66"/>
          <p:cNvSpPr/>
          <p:nvPr/>
        </p:nvSpPr>
        <p:spPr>
          <a:xfrm>
            <a:off x="5878225" y="2194228"/>
            <a:ext cx="1790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compare</a:t>
            </a:r>
            <a:endParaRPr>
              <a:solidFill>
                <a:schemeClr val="lt1"/>
              </a:solidFill>
            </a:endParaRPr>
          </a:p>
        </p:txBody>
      </p:sp>
      <p:cxnSp>
        <p:nvCxnSpPr>
          <p:cNvPr id="808" name="Google Shape;808;p66"/>
          <p:cNvCxnSpPr>
            <a:stCxn id="805" idx="3"/>
            <a:endCxn id="806" idx="1"/>
          </p:cNvCxnSpPr>
          <p:nvPr/>
        </p:nvCxnSpPr>
        <p:spPr>
          <a:xfrm>
            <a:off x="3266725" y="2596828"/>
            <a:ext cx="410400" cy="0"/>
          </a:xfrm>
          <a:prstGeom prst="straightConnector1">
            <a:avLst/>
          </a:prstGeom>
          <a:noFill/>
          <a:ln w="9525" cap="flat" cmpd="sng">
            <a:solidFill>
              <a:schemeClr val="dk2"/>
            </a:solidFill>
            <a:prstDash val="solid"/>
            <a:round/>
            <a:headEnd type="none" w="med" len="med"/>
            <a:tailEnd type="triangle" w="med" len="med"/>
          </a:ln>
        </p:spPr>
      </p:cxnSp>
      <p:cxnSp>
        <p:nvCxnSpPr>
          <p:cNvPr id="809" name="Google Shape;809;p66"/>
          <p:cNvCxnSpPr>
            <a:stCxn id="806" idx="3"/>
            <a:endCxn id="807" idx="1"/>
          </p:cNvCxnSpPr>
          <p:nvPr/>
        </p:nvCxnSpPr>
        <p:spPr>
          <a:xfrm>
            <a:off x="5467825" y="2596828"/>
            <a:ext cx="410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7"/>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3D generation model</a:t>
            </a:r>
            <a:endParaRPr sz="1600">
              <a:solidFill>
                <a:schemeClr val="accent1"/>
              </a:solidFill>
              <a:latin typeface="Arial"/>
              <a:ea typeface="Arial"/>
              <a:cs typeface="Arial"/>
              <a:sym typeface="Arial"/>
            </a:endParaRPr>
          </a:p>
        </p:txBody>
      </p:sp>
      <p:sp>
        <p:nvSpPr>
          <p:cNvPr id="815" name="Google Shape;815;p67"/>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49</a:t>
            </a:fld>
            <a:endParaRPr>
              <a:latin typeface="Arial"/>
              <a:ea typeface="Arial"/>
              <a:cs typeface="Arial"/>
              <a:sym typeface="Arial"/>
            </a:endParaRPr>
          </a:p>
        </p:txBody>
      </p:sp>
      <p:pic>
        <p:nvPicPr>
          <p:cNvPr id="816" name="Google Shape;816;p67"/>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817" name="Google Shape;817;p67"/>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18" name="Google Shape;818;p67"/>
          <p:cNvSpPr txBox="1"/>
          <p:nvPr/>
        </p:nvSpPr>
        <p:spPr>
          <a:xfrm>
            <a:off x="0" y="0"/>
            <a:ext cx="3000000" cy="338700"/>
          </a:xfrm>
          <a:prstGeom prst="rect">
            <a:avLst/>
          </a:prstGeom>
          <a:noFill/>
          <a:ln>
            <a:noFill/>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0A3069"/>
              </a:solidFill>
              <a:highlight>
                <a:srgbClr val="F6F8FA"/>
              </a:highlight>
              <a:latin typeface="Courier New"/>
              <a:ea typeface="Courier New"/>
              <a:cs typeface="Courier New"/>
              <a:sym typeface="Courier New"/>
            </a:endParaRPr>
          </a:p>
        </p:txBody>
      </p:sp>
      <p:sp>
        <p:nvSpPr>
          <p:cNvPr id="819" name="Google Shape;819;p67"/>
          <p:cNvSpPr txBox="1"/>
          <p:nvPr/>
        </p:nvSpPr>
        <p:spPr>
          <a:xfrm>
            <a:off x="216000" y="4250475"/>
            <a:ext cx="9099600" cy="223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00">
                <a:solidFill>
                  <a:schemeClr val="dk1"/>
                </a:solidFill>
              </a:rPr>
              <a:t>Xu, Jiale and Cheng, Weihao and Gao, Yiming and Wang, Xintao and Gao, Shenghua and Shan, Ying. InstantMesh: Efficient 3D Mesh Generation from a Single Image with Sparse-view Large Reconstruction Models,arXiv preprint arXiv:2404.07191,2024</a:t>
            </a:r>
            <a:endParaRPr sz="400">
              <a:solidFill>
                <a:schemeClr val="dk1"/>
              </a:solidFill>
            </a:endParaRPr>
          </a:p>
          <a:p>
            <a:pPr marL="0" lvl="0" indent="0" algn="l" rtl="0">
              <a:spcBef>
                <a:spcPts val="100"/>
              </a:spcBef>
              <a:spcAft>
                <a:spcPts val="0"/>
              </a:spcAft>
              <a:buNone/>
            </a:pPr>
            <a:r>
              <a:rPr lang="en-GB" sz="400">
                <a:solidFill>
                  <a:schemeClr val="dk1"/>
                </a:solidFill>
                <a:uFill>
                  <a:noFill/>
                </a:uFill>
                <a:hlinkClick r:id="rId4">
                  <a:extLst>
                    <a:ext uri="{A12FA001-AC4F-418D-AE19-62706E023703}">
                      <ahyp:hlinkClr xmlns:ahyp="http://schemas.microsoft.com/office/drawing/2018/hyperlinkcolor" val="tx"/>
                    </a:ext>
                  </a:extLst>
                </a:hlinkClick>
              </a:rPr>
              <a:t>Zibo Zhao</a:t>
            </a:r>
            <a:r>
              <a:rPr lang="en-GB" sz="400">
                <a:solidFill>
                  <a:schemeClr val="dk1"/>
                </a:solidFill>
              </a:rPr>
              <a:t>, </a:t>
            </a:r>
            <a:r>
              <a:rPr lang="en-GB" sz="400">
                <a:solidFill>
                  <a:schemeClr val="dk1"/>
                </a:solidFill>
                <a:uFill>
                  <a:noFill/>
                </a:uFill>
                <a:hlinkClick r:id="rId5">
                  <a:extLst>
                    <a:ext uri="{A12FA001-AC4F-418D-AE19-62706E023703}">
                      <ahyp:hlinkClr xmlns:ahyp="http://schemas.microsoft.com/office/drawing/2018/hyperlinkcolor" val="tx"/>
                    </a:ext>
                  </a:extLst>
                </a:hlinkClick>
              </a:rPr>
              <a:t>Zeqiang Lai</a:t>
            </a:r>
            <a:r>
              <a:rPr lang="en-GB" sz="400">
                <a:solidFill>
                  <a:schemeClr val="dk1"/>
                </a:solidFill>
              </a:rPr>
              <a:t>, </a:t>
            </a:r>
            <a:r>
              <a:rPr lang="en-GB" sz="400">
                <a:solidFill>
                  <a:schemeClr val="dk1"/>
                </a:solidFill>
                <a:uFill>
                  <a:noFill/>
                </a:uFill>
                <a:hlinkClick r:id="rId6">
                  <a:extLst>
                    <a:ext uri="{A12FA001-AC4F-418D-AE19-62706E023703}">
                      <ahyp:hlinkClr xmlns:ahyp="http://schemas.microsoft.com/office/drawing/2018/hyperlinkcolor" val="tx"/>
                    </a:ext>
                  </a:extLst>
                </a:hlinkClick>
              </a:rPr>
              <a:t>Qingxiang Lin</a:t>
            </a:r>
            <a:r>
              <a:rPr lang="en-GB" sz="400">
                <a:solidFill>
                  <a:schemeClr val="dk1"/>
                </a:solidFill>
              </a:rPr>
              <a:t>, </a:t>
            </a:r>
            <a:r>
              <a:rPr lang="en-GB" sz="400">
                <a:solidFill>
                  <a:schemeClr val="dk1"/>
                </a:solidFill>
                <a:uFill>
                  <a:noFill/>
                </a:uFill>
                <a:hlinkClick r:id="rId7">
                  <a:extLst>
                    <a:ext uri="{A12FA001-AC4F-418D-AE19-62706E023703}">
                      <ahyp:hlinkClr xmlns:ahyp="http://schemas.microsoft.com/office/drawing/2018/hyperlinkcolor" val="tx"/>
                    </a:ext>
                  </a:extLst>
                </a:hlinkClick>
              </a:rPr>
              <a:t>Yunfei Zhao</a:t>
            </a:r>
            <a:r>
              <a:rPr lang="en-GB" sz="400">
                <a:solidFill>
                  <a:schemeClr val="dk1"/>
                </a:solidFill>
              </a:rPr>
              <a:t>, </a:t>
            </a:r>
            <a:r>
              <a:rPr lang="en-GB" sz="400">
                <a:solidFill>
                  <a:schemeClr val="dk1"/>
                </a:solidFill>
                <a:uFill>
                  <a:noFill/>
                </a:uFill>
                <a:hlinkClick r:id="rId8">
                  <a:extLst>
                    <a:ext uri="{A12FA001-AC4F-418D-AE19-62706E023703}">
                      <ahyp:hlinkClr xmlns:ahyp="http://schemas.microsoft.com/office/drawing/2018/hyperlinkcolor" val="tx"/>
                    </a:ext>
                  </a:extLst>
                </a:hlinkClick>
              </a:rPr>
              <a:t>Haolin Liu</a:t>
            </a:r>
            <a:r>
              <a:rPr lang="en-GB" sz="400">
                <a:solidFill>
                  <a:schemeClr val="dk1"/>
                </a:solidFill>
              </a:rPr>
              <a:t>, </a:t>
            </a:r>
            <a:r>
              <a:rPr lang="en-GB" sz="400">
                <a:solidFill>
                  <a:schemeClr val="dk1"/>
                </a:solidFill>
                <a:uFill>
                  <a:noFill/>
                </a:uFill>
                <a:hlinkClick r:id="rId9">
                  <a:extLst>
                    <a:ext uri="{A12FA001-AC4F-418D-AE19-62706E023703}">
                      <ahyp:hlinkClr xmlns:ahyp="http://schemas.microsoft.com/office/drawing/2018/hyperlinkcolor" val="tx"/>
                    </a:ext>
                  </a:extLst>
                </a:hlinkClick>
              </a:rPr>
              <a:t>Shuhui Yang</a:t>
            </a:r>
            <a:r>
              <a:rPr lang="en-GB" sz="400">
                <a:solidFill>
                  <a:schemeClr val="dk1"/>
                </a:solidFill>
              </a:rPr>
              <a:t>, </a:t>
            </a:r>
            <a:r>
              <a:rPr lang="en-GB" sz="400">
                <a:solidFill>
                  <a:schemeClr val="dk1"/>
                </a:solidFill>
                <a:uFill>
                  <a:noFill/>
                </a:uFill>
                <a:hlinkClick r:id="rId10">
                  <a:extLst>
                    <a:ext uri="{A12FA001-AC4F-418D-AE19-62706E023703}">
                      <ahyp:hlinkClr xmlns:ahyp="http://schemas.microsoft.com/office/drawing/2018/hyperlinkcolor" val="tx"/>
                    </a:ext>
                  </a:extLst>
                </a:hlinkClick>
              </a:rPr>
              <a:t>Yifei Feng</a:t>
            </a:r>
            <a:r>
              <a:rPr lang="en-GB" sz="400">
                <a:solidFill>
                  <a:schemeClr val="dk1"/>
                </a:solidFill>
              </a:rPr>
              <a:t>, </a:t>
            </a:r>
            <a:r>
              <a:rPr lang="en-GB" sz="400">
                <a:solidFill>
                  <a:schemeClr val="dk1"/>
                </a:solidFill>
                <a:uFill>
                  <a:noFill/>
                </a:uFill>
                <a:hlinkClick r:id="rId11">
                  <a:extLst>
                    <a:ext uri="{A12FA001-AC4F-418D-AE19-62706E023703}">
                      <ahyp:hlinkClr xmlns:ahyp="http://schemas.microsoft.com/office/drawing/2018/hyperlinkcolor" val="tx"/>
                    </a:ext>
                  </a:extLst>
                </a:hlinkClick>
              </a:rPr>
              <a:t>Mingxin Yang</a:t>
            </a:r>
            <a:r>
              <a:rPr lang="en-GB" sz="400">
                <a:solidFill>
                  <a:schemeClr val="dk1"/>
                </a:solidFill>
              </a:rPr>
              <a:t>, </a:t>
            </a:r>
            <a:r>
              <a:rPr lang="en-GB" sz="400">
                <a:solidFill>
                  <a:schemeClr val="dk1"/>
                </a:solidFill>
                <a:uFill>
                  <a:noFill/>
                </a:uFill>
                <a:hlinkClick r:id="rId12">
                  <a:extLst>
                    <a:ext uri="{A12FA001-AC4F-418D-AE19-62706E023703}">
                      <ahyp:hlinkClr xmlns:ahyp="http://schemas.microsoft.com/office/drawing/2018/hyperlinkcolor" val="tx"/>
                    </a:ext>
                  </a:extLst>
                </a:hlinkClick>
              </a:rPr>
              <a:t>Sheng Zhang</a:t>
            </a:r>
            <a:r>
              <a:rPr lang="en-GB" sz="400">
                <a:solidFill>
                  <a:schemeClr val="dk1"/>
                </a:solidFill>
              </a:rPr>
              <a:t>, </a:t>
            </a:r>
            <a:r>
              <a:rPr lang="en-GB" sz="400">
                <a:solidFill>
                  <a:schemeClr val="dk1"/>
                </a:solidFill>
                <a:uFill>
                  <a:noFill/>
                </a:uFill>
                <a:hlinkClick r:id="rId13">
                  <a:extLst>
                    <a:ext uri="{A12FA001-AC4F-418D-AE19-62706E023703}">
                      <ahyp:hlinkClr xmlns:ahyp="http://schemas.microsoft.com/office/drawing/2018/hyperlinkcolor" val="tx"/>
                    </a:ext>
                  </a:extLst>
                </a:hlinkClick>
              </a:rPr>
              <a:t>Xianghui Yang</a:t>
            </a:r>
            <a:r>
              <a:rPr lang="en-GB" sz="400">
                <a:solidFill>
                  <a:schemeClr val="dk1"/>
                </a:solidFill>
              </a:rPr>
              <a:t>, </a:t>
            </a:r>
            <a:r>
              <a:rPr lang="en-GB" sz="400">
                <a:solidFill>
                  <a:schemeClr val="dk1"/>
                </a:solidFill>
                <a:uFill>
                  <a:noFill/>
                </a:uFill>
                <a:hlinkClick r:id="rId14">
                  <a:extLst>
                    <a:ext uri="{A12FA001-AC4F-418D-AE19-62706E023703}">
                      <ahyp:hlinkClr xmlns:ahyp="http://schemas.microsoft.com/office/drawing/2018/hyperlinkcolor" val="tx"/>
                    </a:ext>
                  </a:extLst>
                </a:hlinkClick>
              </a:rPr>
              <a:t>Huiwen Shi</a:t>
            </a:r>
            <a:r>
              <a:rPr lang="en-GB" sz="400">
                <a:solidFill>
                  <a:schemeClr val="dk1"/>
                </a:solidFill>
              </a:rPr>
              <a:t>, </a:t>
            </a:r>
            <a:r>
              <a:rPr lang="en-GB" sz="400">
                <a:solidFill>
                  <a:schemeClr val="dk1"/>
                </a:solidFill>
                <a:uFill>
                  <a:noFill/>
                </a:uFill>
                <a:hlinkClick r:id="rId15">
                  <a:extLst>
                    <a:ext uri="{A12FA001-AC4F-418D-AE19-62706E023703}">
                      <ahyp:hlinkClr xmlns:ahyp="http://schemas.microsoft.com/office/drawing/2018/hyperlinkcolor" val="tx"/>
                    </a:ext>
                  </a:extLst>
                </a:hlinkClick>
              </a:rPr>
              <a:t>Sicong Liu</a:t>
            </a:r>
            <a:r>
              <a:rPr lang="en-GB" sz="400">
                <a:solidFill>
                  <a:schemeClr val="dk1"/>
                </a:solidFill>
              </a:rPr>
              <a:t>, </a:t>
            </a:r>
            <a:r>
              <a:rPr lang="en-GB" sz="400">
                <a:solidFill>
                  <a:schemeClr val="dk1"/>
                </a:solidFill>
                <a:uFill>
                  <a:noFill/>
                </a:uFill>
                <a:hlinkClick r:id="rId16">
                  <a:extLst>
                    <a:ext uri="{A12FA001-AC4F-418D-AE19-62706E023703}">
                      <ahyp:hlinkClr xmlns:ahyp="http://schemas.microsoft.com/office/drawing/2018/hyperlinkcolor" val="tx"/>
                    </a:ext>
                  </a:extLst>
                </a:hlinkClick>
              </a:rPr>
              <a:t>Junta Wu</a:t>
            </a:r>
            <a:r>
              <a:rPr lang="en-GB" sz="400">
                <a:solidFill>
                  <a:schemeClr val="dk1"/>
                </a:solidFill>
              </a:rPr>
              <a:t>, </a:t>
            </a:r>
            <a:r>
              <a:rPr lang="en-GB" sz="400">
                <a:solidFill>
                  <a:schemeClr val="dk1"/>
                </a:solidFill>
                <a:uFill>
                  <a:noFill/>
                </a:uFill>
                <a:hlinkClick r:id="rId17">
                  <a:extLst>
                    <a:ext uri="{A12FA001-AC4F-418D-AE19-62706E023703}">
                      <ahyp:hlinkClr xmlns:ahyp="http://schemas.microsoft.com/office/drawing/2018/hyperlinkcolor" val="tx"/>
                    </a:ext>
                  </a:extLst>
                </a:hlinkClick>
              </a:rPr>
              <a:t>Yihang Lian</a:t>
            </a:r>
            <a:r>
              <a:rPr lang="en-GB" sz="400">
                <a:solidFill>
                  <a:schemeClr val="dk1"/>
                </a:solidFill>
              </a:rPr>
              <a:t>, </a:t>
            </a:r>
            <a:r>
              <a:rPr lang="en-GB" sz="400">
                <a:solidFill>
                  <a:schemeClr val="dk1"/>
                </a:solidFill>
                <a:uFill>
                  <a:noFill/>
                </a:uFill>
                <a:hlinkClick r:id="rId18">
                  <a:extLst>
                    <a:ext uri="{A12FA001-AC4F-418D-AE19-62706E023703}">
                      <ahyp:hlinkClr xmlns:ahyp="http://schemas.microsoft.com/office/drawing/2018/hyperlinkcolor" val="tx"/>
                    </a:ext>
                  </a:extLst>
                </a:hlinkClick>
              </a:rPr>
              <a:t>Fan Yang</a:t>
            </a:r>
            <a:r>
              <a:rPr lang="en-GB" sz="400">
                <a:solidFill>
                  <a:schemeClr val="dk1"/>
                </a:solidFill>
              </a:rPr>
              <a:t>, </a:t>
            </a:r>
            <a:r>
              <a:rPr lang="en-GB" sz="400">
                <a:solidFill>
                  <a:schemeClr val="dk1"/>
                </a:solidFill>
                <a:uFill>
                  <a:noFill/>
                </a:uFill>
                <a:hlinkClick r:id="rId19">
                  <a:extLst>
                    <a:ext uri="{A12FA001-AC4F-418D-AE19-62706E023703}">
                      <ahyp:hlinkClr xmlns:ahyp="http://schemas.microsoft.com/office/drawing/2018/hyperlinkcolor" val="tx"/>
                    </a:ext>
                  </a:extLst>
                </a:hlinkClick>
              </a:rPr>
              <a:t>Ruining Tang</a:t>
            </a:r>
            <a:r>
              <a:rPr lang="en-GB" sz="400">
                <a:solidFill>
                  <a:schemeClr val="dk1"/>
                </a:solidFill>
              </a:rPr>
              <a:t>, </a:t>
            </a:r>
            <a:r>
              <a:rPr lang="en-GB" sz="400">
                <a:solidFill>
                  <a:schemeClr val="dk1"/>
                </a:solidFill>
                <a:uFill>
                  <a:noFill/>
                </a:uFill>
                <a:hlinkClick r:id="rId20">
                  <a:extLst>
                    <a:ext uri="{A12FA001-AC4F-418D-AE19-62706E023703}">
                      <ahyp:hlinkClr xmlns:ahyp="http://schemas.microsoft.com/office/drawing/2018/hyperlinkcolor" val="tx"/>
                    </a:ext>
                  </a:extLst>
                </a:hlinkClick>
              </a:rPr>
              <a:t>Zebin He</a:t>
            </a:r>
            <a:r>
              <a:rPr lang="en-GB" sz="400">
                <a:solidFill>
                  <a:schemeClr val="dk1"/>
                </a:solidFill>
              </a:rPr>
              <a:t>, </a:t>
            </a:r>
            <a:r>
              <a:rPr lang="en-GB" sz="400">
                <a:solidFill>
                  <a:schemeClr val="dk1"/>
                </a:solidFill>
                <a:uFill>
                  <a:noFill/>
                </a:uFill>
                <a:hlinkClick r:id="rId21">
                  <a:extLst>
                    <a:ext uri="{A12FA001-AC4F-418D-AE19-62706E023703}">
                      <ahyp:hlinkClr xmlns:ahyp="http://schemas.microsoft.com/office/drawing/2018/hyperlinkcolor" val="tx"/>
                    </a:ext>
                  </a:extLst>
                </a:hlinkClick>
              </a:rPr>
              <a:t>Xinzhou Wang</a:t>
            </a:r>
            <a:r>
              <a:rPr lang="en-GB" sz="400">
                <a:solidFill>
                  <a:schemeClr val="dk1"/>
                </a:solidFill>
              </a:rPr>
              <a:t>, </a:t>
            </a:r>
            <a:r>
              <a:rPr lang="en-GB" sz="400">
                <a:solidFill>
                  <a:schemeClr val="dk1"/>
                </a:solidFill>
                <a:uFill>
                  <a:noFill/>
                </a:uFill>
                <a:hlinkClick r:id="rId22">
                  <a:extLst>
                    <a:ext uri="{A12FA001-AC4F-418D-AE19-62706E023703}">
                      <ahyp:hlinkClr xmlns:ahyp="http://schemas.microsoft.com/office/drawing/2018/hyperlinkcolor" val="tx"/>
                    </a:ext>
                  </a:extLst>
                </a:hlinkClick>
              </a:rPr>
              <a:t>Jian Liu</a:t>
            </a:r>
            <a:r>
              <a:rPr lang="en-GB" sz="400">
                <a:solidFill>
                  <a:schemeClr val="dk1"/>
                </a:solidFill>
              </a:rPr>
              <a:t>, </a:t>
            </a:r>
            <a:r>
              <a:rPr lang="en-GB" sz="400">
                <a:solidFill>
                  <a:schemeClr val="dk1"/>
                </a:solidFill>
                <a:uFill>
                  <a:noFill/>
                </a:uFill>
                <a:hlinkClick r:id="rId23">
                  <a:extLst>
                    <a:ext uri="{A12FA001-AC4F-418D-AE19-62706E023703}">
                      <ahyp:hlinkClr xmlns:ahyp="http://schemas.microsoft.com/office/drawing/2018/hyperlinkcolor" val="tx"/>
                    </a:ext>
                  </a:extLst>
                </a:hlinkClick>
              </a:rPr>
              <a:t>Xuhui Zuo</a:t>
            </a:r>
            <a:r>
              <a:rPr lang="en-GB" sz="400">
                <a:solidFill>
                  <a:schemeClr val="dk1"/>
                </a:solidFill>
              </a:rPr>
              <a:t>, </a:t>
            </a:r>
            <a:r>
              <a:rPr lang="en-GB" sz="400">
                <a:solidFill>
                  <a:schemeClr val="dk1"/>
                </a:solidFill>
                <a:uFill>
                  <a:noFill/>
                </a:uFill>
                <a:hlinkClick r:id="rId24">
                  <a:extLst>
                    <a:ext uri="{A12FA001-AC4F-418D-AE19-62706E023703}">
                      <ahyp:hlinkClr xmlns:ahyp="http://schemas.microsoft.com/office/drawing/2018/hyperlinkcolor" val="tx"/>
                    </a:ext>
                  </a:extLst>
                </a:hlinkClick>
              </a:rPr>
              <a:t>Zhuo Chen</a:t>
            </a:r>
            <a:r>
              <a:rPr lang="en-GB" sz="400">
                <a:solidFill>
                  <a:schemeClr val="dk1"/>
                </a:solidFill>
              </a:rPr>
              <a:t>, </a:t>
            </a:r>
            <a:r>
              <a:rPr lang="en-GB" sz="400">
                <a:solidFill>
                  <a:schemeClr val="dk1"/>
                </a:solidFill>
                <a:uFill>
                  <a:noFill/>
                </a:uFill>
                <a:hlinkClick r:id="rId25">
                  <a:extLst>
                    <a:ext uri="{A12FA001-AC4F-418D-AE19-62706E023703}">
                      <ahyp:hlinkClr xmlns:ahyp="http://schemas.microsoft.com/office/drawing/2018/hyperlinkcolor" val="tx"/>
                    </a:ext>
                  </a:extLst>
                </a:hlinkClick>
              </a:rPr>
              <a:t>Biwen Lei</a:t>
            </a:r>
            <a:r>
              <a:rPr lang="en-GB" sz="400">
                <a:solidFill>
                  <a:schemeClr val="dk1"/>
                </a:solidFill>
              </a:rPr>
              <a:t>, </a:t>
            </a:r>
            <a:r>
              <a:rPr lang="en-GB" sz="400">
                <a:solidFill>
                  <a:schemeClr val="dk1"/>
                </a:solidFill>
                <a:uFill>
                  <a:noFill/>
                </a:uFill>
                <a:hlinkClick r:id="rId26">
                  <a:extLst>
                    <a:ext uri="{A12FA001-AC4F-418D-AE19-62706E023703}">
                      <ahyp:hlinkClr xmlns:ahyp="http://schemas.microsoft.com/office/drawing/2018/hyperlinkcolor" val="tx"/>
                    </a:ext>
                  </a:extLst>
                </a:hlinkClick>
              </a:rPr>
              <a:t>Haohan Weng</a:t>
            </a:r>
            <a:r>
              <a:rPr lang="en-GB" sz="400">
                <a:solidFill>
                  <a:schemeClr val="dk1"/>
                </a:solidFill>
              </a:rPr>
              <a:t>, </a:t>
            </a:r>
            <a:r>
              <a:rPr lang="en-GB" sz="400">
                <a:solidFill>
                  <a:schemeClr val="dk1"/>
                </a:solidFill>
                <a:uFill>
                  <a:noFill/>
                </a:uFill>
                <a:hlinkClick r:id="rId27">
                  <a:extLst>
                    <a:ext uri="{A12FA001-AC4F-418D-AE19-62706E023703}">
                      <ahyp:hlinkClr xmlns:ahyp="http://schemas.microsoft.com/office/drawing/2018/hyperlinkcolor" val="tx"/>
                    </a:ext>
                  </a:extLst>
                </a:hlinkClick>
              </a:rPr>
              <a:t>Jing Xu</a:t>
            </a:r>
            <a:r>
              <a:rPr lang="en-GB" sz="400">
                <a:solidFill>
                  <a:schemeClr val="dk1"/>
                </a:solidFill>
              </a:rPr>
              <a:t>, </a:t>
            </a:r>
            <a:r>
              <a:rPr lang="en-GB" sz="400">
                <a:solidFill>
                  <a:schemeClr val="dk1"/>
                </a:solidFill>
                <a:uFill>
                  <a:noFill/>
                </a:uFill>
                <a:hlinkClick r:id="rId28">
                  <a:extLst>
                    <a:ext uri="{A12FA001-AC4F-418D-AE19-62706E023703}">
                      <ahyp:hlinkClr xmlns:ahyp="http://schemas.microsoft.com/office/drawing/2018/hyperlinkcolor" val="tx"/>
                    </a:ext>
                  </a:extLst>
                </a:hlinkClick>
              </a:rPr>
              <a:t>Yiling Zhu</a:t>
            </a:r>
            <a:r>
              <a:rPr lang="en-GB" sz="400">
                <a:solidFill>
                  <a:schemeClr val="dk1"/>
                </a:solidFill>
              </a:rPr>
              <a:t>, </a:t>
            </a:r>
            <a:r>
              <a:rPr lang="en-GB" sz="400">
                <a:solidFill>
                  <a:schemeClr val="dk1"/>
                </a:solidFill>
                <a:uFill>
                  <a:noFill/>
                </a:uFill>
                <a:hlinkClick r:id="rId29">
                  <a:extLst>
                    <a:ext uri="{A12FA001-AC4F-418D-AE19-62706E023703}">
                      <ahyp:hlinkClr xmlns:ahyp="http://schemas.microsoft.com/office/drawing/2018/hyperlinkcolor" val="tx"/>
                    </a:ext>
                  </a:extLst>
                </a:hlinkClick>
              </a:rPr>
              <a:t>Xinhai Liu</a:t>
            </a:r>
            <a:r>
              <a:rPr lang="en-GB" sz="400">
                <a:solidFill>
                  <a:schemeClr val="dk1"/>
                </a:solidFill>
              </a:rPr>
              <a:t>, </a:t>
            </a:r>
            <a:r>
              <a:rPr lang="en-GB" sz="400">
                <a:solidFill>
                  <a:schemeClr val="dk1"/>
                </a:solidFill>
                <a:uFill>
                  <a:noFill/>
                </a:uFill>
                <a:hlinkClick r:id="rId30">
                  <a:extLst>
                    <a:ext uri="{A12FA001-AC4F-418D-AE19-62706E023703}">
                      <ahyp:hlinkClr xmlns:ahyp="http://schemas.microsoft.com/office/drawing/2018/hyperlinkcolor" val="tx"/>
                    </a:ext>
                  </a:extLst>
                </a:hlinkClick>
              </a:rPr>
              <a:t>Lixin Xu</a:t>
            </a:r>
            <a:r>
              <a:rPr lang="en-GB" sz="400">
                <a:solidFill>
                  <a:schemeClr val="dk1"/>
                </a:solidFill>
              </a:rPr>
              <a:t>, </a:t>
            </a:r>
            <a:r>
              <a:rPr lang="en-GB" sz="400">
                <a:solidFill>
                  <a:schemeClr val="dk1"/>
                </a:solidFill>
                <a:uFill>
                  <a:noFill/>
                </a:uFill>
                <a:hlinkClick r:id="rId31">
                  <a:extLst>
                    <a:ext uri="{A12FA001-AC4F-418D-AE19-62706E023703}">
                      <ahyp:hlinkClr xmlns:ahyp="http://schemas.microsoft.com/office/drawing/2018/hyperlinkcolor" val="tx"/>
                    </a:ext>
                  </a:extLst>
                </a:hlinkClick>
              </a:rPr>
              <a:t>Changrong Hu</a:t>
            </a:r>
            <a:r>
              <a:rPr lang="en-GB" sz="400">
                <a:solidFill>
                  <a:schemeClr val="dk1"/>
                </a:solidFill>
              </a:rPr>
              <a:t>, </a:t>
            </a:r>
            <a:r>
              <a:rPr lang="en-GB" sz="400">
                <a:solidFill>
                  <a:schemeClr val="dk1"/>
                </a:solidFill>
                <a:uFill>
                  <a:noFill/>
                </a:uFill>
                <a:hlinkClick r:id="rId9">
                  <a:extLst>
                    <a:ext uri="{A12FA001-AC4F-418D-AE19-62706E023703}">
                      <ahyp:hlinkClr xmlns:ahyp="http://schemas.microsoft.com/office/drawing/2018/hyperlinkcolor" val="tx"/>
                    </a:ext>
                  </a:extLst>
                </a:hlinkClick>
              </a:rPr>
              <a:t>Shaoxiong Yang</a:t>
            </a:r>
            <a:r>
              <a:rPr lang="en-GB" sz="400">
                <a:solidFill>
                  <a:schemeClr val="dk1"/>
                </a:solidFill>
              </a:rPr>
              <a:t>, </a:t>
            </a:r>
            <a:r>
              <a:rPr lang="en-GB" sz="400">
                <a:solidFill>
                  <a:schemeClr val="dk1"/>
                </a:solidFill>
                <a:uFill>
                  <a:noFill/>
                </a:uFill>
                <a:hlinkClick r:id="rId12">
                  <a:extLst>
                    <a:ext uri="{A12FA001-AC4F-418D-AE19-62706E023703}">
                      <ahyp:hlinkClr xmlns:ahyp="http://schemas.microsoft.com/office/drawing/2018/hyperlinkcolor" val="tx"/>
                    </a:ext>
                  </a:extLst>
                </a:hlinkClick>
              </a:rPr>
              <a:t>Song Zhang</a:t>
            </a:r>
            <a:r>
              <a:rPr lang="en-GB" sz="400">
                <a:solidFill>
                  <a:schemeClr val="dk1"/>
                </a:solidFill>
              </a:rPr>
              <a:t>, </a:t>
            </a:r>
            <a:r>
              <a:rPr lang="en-GB" sz="400">
                <a:solidFill>
                  <a:schemeClr val="dk1"/>
                </a:solidFill>
                <a:uFill>
                  <a:noFill/>
                </a:uFill>
                <a:hlinkClick r:id="rId32">
                  <a:extLst>
                    <a:ext uri="{A12FA001-AC4F-418D-AE19-62706E023703}">
                      <ahyp:hlinkClr xmlns:ahyp="http://schemas.microsoft.com/office/drawing/2018/hyperlinkcolor" val="tx"/>
                    </a:ext>
                  </a:extLst>
                </a:hlinkClick>
              </a:rPr>
              <a:t>Yang Liu</a:t>
            </a:r>
            <a:r>
              <a:rPr lang="en-GB" sz="400">
                <a:solidFill>
                  <a:schemeClr val="dk1"/>
                </a:solidFill>
              </a:rPr>
              <a:t>, </a:t>
            </a:r>
            <a:r>
              <a:rPr lang="en-GB" sz="400">
                <a:solidFill>
                  <a:schemeClr val="dk1"/>
                </a:solidFill>
                <a:uFill>
                  <a:noFill/>
                </a:uFill>
                <a:hlinkClick r:id="rId33">
                  <a:extLst>
                    <a:ext uri="{A12FA001-AC4F-418D-AE19-62706E023703}">
                      <ahyp:hlinkClr xmlns:ahyp="http://schemas.microsoft.com/office/drawing/2018/hyperlinkcolor" val="tx"/>
                    </a:ext>
                  </a:extLst>
                </a:hlinkClick>
              </a:rPr>
              <a:t>Tianyu Huang</a:t>
            </a:r>
            <a:r>
              <a:rPr lang="en-GB" sz="400">
                <a:solidFill>
                  <a:schemeClr val="dk1"/>
                </a:solidFill>
              </a:rPr>
              <a:t>, </a:t>
            </a:r>
            <a:r>
              <a:rPr lang="en-GB" sz="400">
                <a:solidFill>
                  <a:schemeClr val="dk1"/>
                </a:solidFill>
                <a:uFill>
                  <a:noFill/>
                </a:uFill>
                <a:hlinkClick r:id="rId34">
                  <a:extLst>
                    <a:ext uri="{A12FA001-AC4F-418D-AE19-62706E023703}">
                      <ahyp:hlinkClr xmlns:ahyp="http://schemas.microsoft.com/office/drawing/2018/hyperlinkcolor" val="tx"/>
                    </a:ext>
                  </a:extLst>
                </a:hlinkClick>
              </a:rPr>
              <a:t>Lifu Wang</a:t>
            </a:r>
            <a:r>
              <a:rPr lang="en-GB" sz="400">
                <a:solidFill>
                  <a:schemeClr val="dk1"/>
                </a:solidFill>
              </a:rPr>
              <a:t>, </a:t>
            </a:r>
            <a:r>
              <a:rPr lang="en-GB" sz="400">
                <a:solidFill>
                  <a:schemeClr val="dk1"/>
                </a:solidFill>
                <a:uFill>
                  <a:noFill/>
                </a:uFill>
                <a:hlinkClick r:id="rId35">
                  <a:extLst>
                    <a:ext uri="{A12FA001-AC4F-418D-AE19-62706E023703}">
                      <ahyp:hlinkClr xmlns:ahyp="http://schemas.microsoft.com/office/drawing/2018/hyperlinkcolor" val="tx"/>
                    </a:ext>
                  </a:extLst>
                </a:hlinkClick>
              </a:rPr>
              <a:t>Jihong Zhang</a:t>
            </a:r>
            <a:r>
              <a:rPr lang="en-GB" sz="400">
                <a:solidFill>
                  <a:schemeClr val="dk1"/>
                </a:solidFill>
              </a:rPr>
              <a:t>, </a:t>
            </a:r>
            <a:r>
              <a:rPr lang="en-GB" sz="400">
                <a:solidFill>
                  <a:schemeClr val="dk1"/>
                </a:solidFill>
                <a:uFill>
                  <a:noFill/>
                </a:uFill>
                <a:hlinkClick r:id="rId36">
                  <a:extLst>
                    <a:ext uri="{A12FA001-AC4F-418D-AE19-62706E023703}">
                      <ahyp:hlinkClr xmlns:ahyp="http://schemas.microsoft.com/office/drawing/2018/hyperlinkcolor" val="tx"/>
                    </a:ext>
                  </a:extLst>
                </a:hlinkClick>
              </a:rPr>
              <a:t>Meng Chen</a:t>
            </a:r>
            <a:r>
              <a:rPr lang="en-GB" sz="400">
                <a:solidFill>
                  <a:schemeClr val="dk1"/>
                </a:solidFill>
              </a:rPr>
              <a:t>, </a:t>
            </a:r>
            <a:r>
              <a:rPr lang="en-GB" sz="400">
                <a:solidFill>
                  <a:schemeClr val="dk1"/>
                </a:solidFill>
                <a:uFill>
                  <a:noFill/>
                </a:uFill>
                <a:hlinkClick r:id="rId37">
                  <a:extLst>
                    <a:ext uri="{A12FA001-AC4F-418D-AE19-62706E023703}">
                      <ahyp:hlinkClr xmlns:ahyp="http://schemas.microsoft.com/office/drawing/2018/hyperlinkcolor" val="tx"/>
                    </a:ext>
                  </a:extLst>
                </a:hlinkClick>
              </a:rPr>
              <a:t>Liang Dong</a:t>
            </a:r>
            <a:r>
              <a:rPr lang="en-GB" sz="400">
                <a:solidFill>
                  <a:schemeClr val="dk1"/>
                </a:solidFill>
              </a:rPr>
              <a:t>, </a:t>
            </a:r>
            <a:r>
              <a:rPr lang="en-GB" sz="400">
                <a:solidFill>
                  <a:schemeClr val="dk1"/>
                </a:solidFill>
                <a:uFill>
                  <a:noFill/>
                </a:uFill>
                <a:hlinkClick r:id="rId38">
                  <a:extLst>
                    <a:ext uri="{A12FA001-AC4F-418D-AE19-62706E023703}">
                      <ahyp:hlinkClr xmlns:ahyp="http://schemas.microsoft.com/office/drawing/2018/hyperlinkcolor" val="tx"/>
                    </a:ext>
                  </a:extLst>
                </a:hlinkClick>
              </a:rPr>
              <a:t>Yiwen Jia</a:t>
            </a:r>
            <a:r>
              <a:rPr lang="en-GB" sz="400">
                <a:solidFill>
                  <a:schemeClr val="dk1"/>
                </a:solidFill>
              </a:rPr>
              <a:t>, </a:t>
            </a:r>
            <a:r>
              <a:rPr lang="en-GB" sz="400">
                <a:solidFill>
                  <a:schemeClr val="dk1"/>
                </a:solidFill>
                <a:uFill>
                  <a:noFill/>
                </a:uFill>
                <a:hlinkClick r:id="rId39">
                  <a:extLst>
                    <a:ext uri="{A12FA001-AC4F-418D-AE19-62706E023703}">
                      <ahyp:hlinkClr xmlns:ahyp="http://schemas.microsoft.com/office/drawing/2018/hyperlinkcolor" val="tx"/>
                    </a:ext>
                  </a:extLst>
                </a:hlinkClick>
              </a:rPr>
              <a:t>Yulin Cai</a:t>
            </a:r>
            <a:r>
              <a:rPr lang="en-GB" sz="400">
                <a:solidFill>
                  <a:schemeClr val="dk1"/>
                </a:solidFill>
              </a:rPr>
              <a:t>, </a:t>
            </a:r>
            <a:r>
              <a:rPr lang="en-GB" sz="400">
                <a:solidFill>
                  <a:schemeClr val="dk1"/>
                </a:solidFill>
                <a:uFill>
                  <a:noFill/>
                </a:uFill>
                <a:hlinkClick r:id="rId40">
                  <a:extLst>
                    <a:ext uri="{A12FA001-AC4F-418D-AE19-62706E023703}">
                      <ahyp:hlinkClr xmlns:ahyp="http://schemas.microsoft.com/office/drawing/2018/hyperlinkcolor" val="tx"/>
                    </a:ext>
                  </a:extLst>
                </a:hlinkClick>
              </a:rPr>
              <a:t>Jiaao Yu</a:t>
            </a:r>
            <a:r>
              <a:rPr lang="en-GB" sz="400">
                <a:solidFill>
                  <a:schemeClr val="dk1"/>
                </a:solidFill>
              </a:rPr>
              <a:t>, </a:t>
            </a:r>
            <a:r>
              <a:rPr lang="en-GB" sz="400">
                <a:solidFill>
                  <a:schemeClr val="dk1"/>
                </a:solidFill>
                <a:uFill>
                  <a:noFill/>
                </a:uFill>
                <a:hlinkClick r:id="rId41">
                  <a:extLst>
                    <a:ext uri="{A12FA001-AC4F-418D-AE19-62706E023703}">
                      <ahyp:hlinkClr xmlns:ahyp="http://schemas.microsoft.com/office/drawing/2018/hyperlinkcolor" val="tx"/>
                    </a:ext>
                  </a:extLst>
                </a:hlinkClick>
              </a:rPr>
              <a:t>Yixuan Tang</a:t>
            </a:r>
            <a:r>
              <a:rPr lang="en-GB" sz="400">
                <a:solidFill>
                  <a:schemeClr val="dk1"/>
                </a:solidFill>
              </a:rPr>
              <a:t>, </a:t>
            </a:r>
            <a:r>
              <a:rPr lang="en-GB" sz="400">
                <a:solidFill>
                  <a:schemeClr val="dk1"/>
                </a:solidFill>
                <a:uFill>
                  <a:noFill/>
                </a:uFill>
                <a:hlinkClick r:id="rId42">
                  <a:extLst>
                    <a:ext uri="{A12FA001-AC4F-418D-AE19-62706E023703}">
                      <ahyp:hlinkClr xmlns:ahyp="http://schemas.microsoft.com/office/drawing/2018/hyperlinkcolor" val="tx"/>
                    </a:ext>
                  </a:extLst>
                </a:hlinkClick>
              </a:rPr>
              <a:t>Hao Zhang</a:t>
            </a:r>
            <a:r>
              <a:rPr lang="en-GB" sz="400">
                <a:solidFill>
                  <a:schemeClr val="dk1"/>
                </a:solidFill>
              </a:rPr>
              <a:t>, </a:t>
            </a:r>
            <a:r>
              <a:rPr lang="en-GB" sz="400">
                <a:solidFill>
                  <a:schemeClr val="dk1"/>
                </a:solidFill>
                <a:uFill>
                  <a:noFill/>
                </a:uFill>
                <a:hlinkClick r:id="rId43">
                  <a:extLst>
                    <a:ext uri="{A12FA001-AC4F-418D-AE19-62706E023703}">
                      <ahyp:hlinkClr xmlns:ahyp="http://schemas.microsoft.com/office/drawing/2018/hyperlinkcolor" val="tx"/>
                    </a:ext>
                  </a:extLst>
                </a:hlinkClick>
              </a:rPr>
              <a:t>Zheng Ye</a:t>
            </a:r>
            <a:r>
              <a:rPr lang="en-GB" sz="400">
                <a:solidFill>
                  <a:schemeClr val="dk1"/>
                </a:solidFill>
              </a:rPr>
              <a:t>, </a:t>
            </a:r>
            <a:r>
              <a:rPr lang="en-GB" sz="400">
                <a:solidFill>
                  <a:schemeClr val="dk1"/>
                </a:solidFill>
                <a:uFill>
                  <a:noFill/>
                </a:uFill>
                <a:hlinkClick r:id="rId44">
                  <a:extLst>
                    <a:ext uri="{A12FA001-AC4F-418D-AE19-62706E023703}">
                      <ahyp:hlinkClr xmlns:ahyp="http://schemas.microsoft.com/office/drawing/2018/hyperlinkcolor" val="tx"/>
                    </a:ext>
                  </a:extLst>
                </a:hlinkClick>
              </a:rPr>
              <a:t>Peng He</a:t>
            </a:r>
            <a:r>
              <a:rPr lang="en-GB" sz="400">
                <a:solidFill>
                  <a:schemeClr val="dk1"/>
                </a:solidFill>
              </a:rPr>
              <a:t>, </a:t>
            </a:r>
            <a:r>
              <a:rPr lang="en-GB" sz="400">
                <a:solidFill>
                  <a:schemeClr val="dk1"/>
                </a:solidFill>
                <a:uFill>
                  <a:noFill/>
                </a:uFill>
                <a:hlinkClick r:id="rId45">
                  <a:extLst>
                    <a:ext uri="{A12FA001-AC4F-418D-AE19-62706E023703}">
                      <ahyp:hlinkClr xmlns:ahyp="http://schemas.microsoft.com/office/drawing/2018/hyperlinkcolor" val="tx"/>
                    </a:ext>
                  </a:extLst>
                </a:hlinkClick>
              </a:rPr>
              <a:t>Runzhou Wu</a:t>
            </a:r>
            <a:r>
              <a:rPr lang="en-GB" sz="400">
                <a:solidFill>
                  <a:schemeClr val="dk1"/>
                </a:solidFill>
              </a:rPr>
              <a:t>, </a:t>
            </a:r>
            <a:r>
              <a:rPr lang="en-GB" sz="400">
                <a:solidFill>
                  <a:schemeClr val="dk1"/>
                </a:solidFill>
                <a:uFill>
                  <a:noFill/>
                </a:uFill>
                <a:hlinkClick r:id="rId46">
                  <a:extLst>
                    <a:ext uri="{A12FA001-AC4F-418D-AE19-62706E023703}">
                      <ahyp:hlinkClr xmlns:ahyp="http://schemas.microsoft.com/office/drawing/2018/hyperlinkcolor" val="tx"/>
                    </a:ext>
                  </a:extLst>
                </a:hlinkClick>
              </a:rPr>
              <a:t>Chao Zhang</a:t>
            </a:r>
            <a:r>
              <a:rPr lang="en-GB" sz="400">
                <a:solidFill>
                  <a:schemeClr val="dk1"/>
                </a:solidFill>
              </a:rPr>
              <a:t>, </a:t>
            </a:r>
            <a:r>
              <a:rPr lang="en-GB" sz="400">
                <a:solidFill>
                  <a:schemeClr val="dk1"/>
                </a:solidFill>
                <a:uFill>
                  <a:noFill/>
                </a:uFill>
                <a:hlinkClick r:id="rId47">
                  <a:extLst>
                    <a:ext uri="{A12FA001-AC4F-418D-AE19-62706E023703}">
                      <ahyp:hlinkClr xmlns:ahyp="http://schemas.microsoft.com/office/drawing/2018/hyperlinkcolor" val="tx"/>
                    </a:ext>
                  </a:extLst>
                </a:hlinkClick>
              </a:rPr>
              <a:t>Yonghao Tan</a:t>
            </a:r>
            <a:r>
              <a:rPr lang="en-GB" sz="400">
                <a:solidFill>
                  <a:schemeClr val="dk1"/>
                </a:solidFill>
              </a:rPr>
              <a:t>, </a:t>
            </a:r>
            <a:r>
              <a:rPr lang="en-GB" sz="400">
                <a:solidFill>
                  <a:schemeClr val="dk1"/>
                </a:solidFill>
                <a:uFill>
                  <a:noFill/>
                </a:uFill>
                <a:hlinkClick r:id="rId48">
                  <a:extLst>
                    <a:ext uri="{A12FA001-AC4F-418D-AE19-62706E023703}">
                      <ahyp:hlinkClr xmlns:ahyp="http://schemas.microsoft.com/office/drawing/2018/hyperlinkcolor" val="tx"/>
                    </a:ext>
                  </a:extLst>
                </a:hlinkClick>
              </a:rPr>
              <a:t>Jie Xiao</a:t>
            </a:r>
            <a:r>
              <a:rPr lang="en-GB" sz="400">
                <a:solidFill>
                  <a:schemeClr val="dk1"/>
                </a:solidFill>
              </a:rPr>
              <a:t>, </a:t>
            </a:r>
            <a:r>
              <a:rPr lang="en-GB" sz="400">
                <a:solidFill>
                  <a:schemeClr val="dk1"/>
                </a:solidFill>
                <a:uFill>
                  <a:noFill/>
                </a:uFill>
                <a:hlinkClick r:id="rId49">
                  <a:extLst>
                    <a:ext uri="{A12FA001-AC4F-418D-AE19-62706E023703}">
                      <ahyp:hlinkClr xmlns:ahyp="http://schemas.microsoft.com/office/drawing/2018/hyperlinkcolor" val="tx"/>
                    </a:ext>
                  </a:extLst>
                </a:hlinkClick>
              </a:rPr>
              <a:t>Yangyu Tao</a:t>
            </a:r>
            <a:r>
              <a:rPr lang="en-GB" sz="400">
                <a:solidFill>
                  <a:schemeClr val="dk1"/>
                </a:solidFill>
              </a:rPr>
              <a:t>, </a:t>
            </a:r>
            <a:r>
              <a:rPr lang="en-GB" sz="400">
                <a:solidFill>
                  <a:schemeClr val="dk1"/>
                </a:solidFill>
                <a:uFill>
                  <a:noFill/>
                </a:uFill>
                <a:hlinkClick r:id="rId50">
                  <a:extLst>
                    <a:ext uri="{A12FA001-AC4F-418D-AE19-62706E023703}">
                      <ahyp:hlinkClr xmlns:ahyp="http://schemas.microsoft.com/office/drawing/2018/hyperlinkcolor" val="tx"/>
                    </a:ext>
                  </a:extLst>
                </a:hlinkClick>
              </a:rPr>
              <a:t>Jianchen Zhu</a:t>
            </a:r>
            <a:r>
              <a:rPr lang="en-GB" sz="400">
                <a:solidFill>
                  <a:schemeClr val="dk1"/>
                </a:solidFill>
              </a:rPr>
              <a:t>, </a:t>
            </a:r>
            <a:r>
              <a:rPr lang="en-GB" sz="400">
                <a:solidFill>
                  <a:schemeClr val="dk1"/>
                </a:solidFill>
                <a:uFill>
                  <a:noFill/>
                </a:uFill>
                <a:hlinkClick r:id="rId51">
                  <a:extLst>
                    <a:ext uri="{A12FA001-AC4F-418D-AE19-62706E023703}">
                      <ahyp:hlinkClr xmlns:ahyp="http://schemas.microsoft.com/office/drawing/2018/hyperlinkcolor" val="tx"/>
                    </a:ext>
                  </a:extLst>
                </a:hlinkClick>
              </a:rPr>
              <a:t>Jinbao Xue</a:t>
            </a:r>
            <a:r>
              <a:rPr lang="en-GB" sz="400">
                <a:solidFill>
                  <a:schemeClr val="dk1"/>
                </a:solidFill>
              </a:rPr>
              <a:t>, </a:t>
            </a:r>
            <a:r>
              <a:rPr lang="en-GB" sz="400">
                <a:solidFill>
                  <a:schemeClr val="dk1"/>
                </a:solidFill>
                <a:uFill>
                  <a:noFill/>
                </a:uFill>
                <a:hlinkClick r:id="rId52">
                  <a:extLst>
                    <a:ext uri="{A12FA001-AC4F-418D-AE19-62706E023703}">
                      <ahyp:hlinkClr xmlns:ahyp="http://schemas.microsoft.com/office/drawing/2018/hyperlinkcolor" val="tx"/>
                    </a:ext>
                  </a:extLst>
                </a:hlinkClick>
              </a:rPr>
              <a:t>Kai Liu</a:t>
            </a:r>
            <a:r>
              <a:rPr lang="en-GB" sz="400">
                <a:solidFill>
                  <a:schemeClr val="dk1"/>
                </a:solidFill>
              </a:rPr>
              <a:t>, </a:t>
            </a:r>
            <a:r>
              <a:rPr lang="en-GB" sz="400">
                <a:solidFill>
                  <a:schemeClr val="dk1"/>
                </a:solidFill>
                <a:uFill>
                  <a:noFill/>
                </a:uFill>
                <a:hlinkClick r:id="rId53">
                  <a:extLst>
                    <a:ext uri="{A12FA001-AC4F-418D-AE19-62706E023703}">
                      <ahyp:hlinkClr xmlns:ahyp="http://schemas.microsoft.com/office/drawing/2018/hyperlinkcolor" val="tx"/>
                    </a:ext>
                  </a:extLst>
                </a:hlinkClick>
              </a:rPr>
              <a:t>Chongqing Zhao</a:t>
            </a:r>
            <a:r>
              <a:rPr lang="en-GB" sz="400">
                <a:solidFill>
                  <a:schemeClr val="dk1"/>
                </a:solidFill>
              </a:rPr>
              <a:t>, </a:t>
            </a:r>
            <a:r>
              <a:rPr lang="en-GB" sz="400">
                <a:solidFill>
                  <a:schemeClr val="dk1"/>
                </a:solidFill>
                <a:uFill>
                  <a:noFill/>
                </a:uFill>
                <a:hlinkClick r:id="rId54">
                  <a:extLst>
                    <a:ext uri="{A12FA001-AC4F-418D-AE19-62706E023703}">
                      <ahyp:hlinkClr xmlns:ahyp="http://schemas.microsoft.com/office/drawing/2018/hyperlinkcolor" val="tx"/>
                    </a:ext>
                  </a:extLst>
                </a:hlinkClick>
              </a:rPr>
              <a:t>Xinming Wu</a:t>
            </a:r>
            <a:r>
              <a:rPr lang="en-GB" sz="400">
                <a:solidFill>
                  <a:schemeClr val="dk1"/>
                </a:solidFill>
              </a:rPr>
              <a:t>, </a:t>
            </a:r>
            <a:r>
              <a:rPr lang="en-GB" sz="400">
                <a:solidFill>
                  <a:schemeClr val="dk1"/>
                </a:solidFill>
                <a:uFill>
                  <a:noFill/>
                </a:uFill>
                <a:hlinkClick r:id="rId55">
                  <a:extLst>
                    <a:ext uri="{A12FA001-AC4F-418D-AE19-62706E023703}">
                      <ahyp:hlinkClr xmlns:ahyp="http://schemas.microsoft.com/office/drawing/2018/hyperlinkcolor" val="tx"/>
                    </a:ext>
                  </a:extLst>
                </a:hlinkClick>
              </a:rPr>
              <a:t>Zhichao Hu</a:t>
            </a:r>
            <a:r>
              <a:rPr lang="en-GB" sz="400">
                <a:solidFill>
                  <a:schemeClr val="dk1"/>
                </a:solidFill>
              </a:rPr>
              <a:t>, </a:t>
            </a:r>
            <a:r>
              <a:rPr lang="en-GB" sz="400">
                <a:solidFill>
                  <a:schemeClr val="dk1"/>
                </a:solidFill>
                <a:uFill>
                  <a:noFill/>
                </a:uFill>
                <a:hlinkClick r:id="rId56">
                  <a:extLst>
                    <a:ext uri="{A12FA001-AC4F-418D-AE19-62706E023703}">
                      <ahyp:hlinkClr xmlns:ahyp="http://schemas.microsoft.com/office/drawing/2018/hyperlinkcolor" val="tx"/>
                    </a:ext>
                  </a:extLst>
                </a:hlinkClick>
              </a:rPr>
              <a:t>Lei Qin</a:t>
            </a:r>
            <a:r>
              <a:rPr lang="en-GB" sz="400">
                <a:solidFill>
                  <a:schemeClr val="dk1"/>
                </a:solidFill>
              </a:rPr>
              <a:t>, </a:t>
            </a:r>
            <a:r>
              <a:rPr lang="en-GB" sz="400">
                <a:solidFill>
                  <a:schemeClr val="dk1"/>
                </a:solidFill>
                <a:uFill>
                  <a:noFill/>
                </a:uFill>
                <a:hlinkClick r:id="rId57">
                  <a:extLst>
                    <a:ext uri="{A12FA001-AC4F-418D-AE19-62706E023703}">
                      <ahyp:hlinkClr xmlns:ahyp="http://schemas.microsoft.com/office/drawing/2018/hyperlinkcolor" val="tx"/>
                    </a:ext>
                  </a:extLst>
                </a:hlinkClick>
              </a:rPr>
              <a:t>Jianbing Peng</a:t>
            </a:r>
            <a:r>
              <a:rPr lang="en-GB" sz="400">
                <a:solidFill>
                  <a:schemeClr val="dk1"/>
                </a:solidFill>
              </a:rPr>
              <a:t>, </a:t>
            </a:r>
            <a:r>
              <a:rPr lang="en-GB" sz="400">
                <a:solidFill>
                  <a:schemeClr val="dk1"/>
                </a:solidFill>
                <a:uFill>
                  <a:noFill/>
                </a:uFill>
                <a:hlinkClick r:id="rId58">
                  <a:extLst>
                    <a:ext uri="{A12FA001-AC4F-418D-AE19-62706E023703}">
                      <ahyp:hlinkClr xmlns:ahyp="http://schemas.microsoft.com/office/drawing/2018/hyperlinkcolor" val="tx"/>
                    </a:ext>
                  </a:extLst>
                </a:hlinkClick>
              </a:rPr>
              <a:t>Zhan Li</a:t>
            </a:r>
            <a:r>
              <a:rPr lang="en-GB" sz="400">
                <a:solidFill>
                  <a:schemeClr val="dk1"/>
                </a:solidFill>
              </a:rPr>
              <a:t>, </a:t>
            </a:r>
            <a:r>
              <a:rPr lang="en-GB" sz="400">
                <a:solidFill>
                  <a:schemeClr val="dk1"/>
                </a:solidFill>
                <a:uFill>
                  <a:noFill/>
                </a:uFill>
                <a:hlinkClick r:id="rId36">
                  <a:extLst>
                    <a:ext uri="{A12FA001-AC4F-418D-AE19-62706E023703}">
                      <ahyp:hlinkClr xmlns:ahyp="http://schemas.microsoft.com/office/drawing/2018/hyperlinkcolor" val="tx"/>
                    </a:ext>
                  </a:extLst>
                </a:hlinkClick>
              </a:rPr>
              <a:t>Minghui Chen</a:t>
            </a:r>
            <a:r>
              <a:rPr lang="en-GB" sz="400">
                <a:solidFill>
                  <a:schemeClr val="dk1"/>
                </a:solidFill>
              </a:rPr>
              <a:t>, </a:t>
            </a:r>
            <a:r>
              <a:rPr lang="en-GB" sz="400">
                <a:solidFill>
                  <a:schemeClr val="dk1"/>
                </a:solidFill>
                <a:uFill>
                  <a:noFill/>
                </a:uFill>
                <a:hlinkClick r:id="rId59">
                  <a:extLst>
                    <a:ext uri="{A12FA001-AC4F-418D-AE19-62706E023703}">
                      <ahyp:hlinkClr xmlns:ahyp="http://schemas.microsoft.com/office/drawing/2018/hyperlinkcolor" val="tx"/>
                    </a:ext>
                  </a:extLst>
                </a:hlinkClick>
              </a:rPr>
              <a:t>Xipeng Zhang</a:t>
            </a:r>
            <a:r>
              <a:rPr lang="en-GB" sz="400">
                <a:solidFill>
                  <a:schemeClr val="dk1"/>
                </a:solidFill>
              </a:rPr>
              <a:t>, </a:t>
            </a:r>
            <a:r>
              <a:rPr lang="en-GB" sz="400">
                <a:solidFill>
                  <a:schemeClr val="dk1"/>
                </a:solidFill>
                <a:uFill>
                  <a:noFill/>
                </a:uFill>
                <a:hlinkClick r:id="rId60">
                  <a:extLst>
                    <a:ext uri="{A12FA001-AC4F-418D-AE19-62706E023703}">
                      <ahyp:hlinkClr xmlns:ahyp="http://schemas.microsoft.com/office/drawing/2018/hyperlinkcolor" val="tx"/>
                    </a:ext>
                  </a:extLst>
                </a:hlinkClick>
              </a:rPr>
              <a:t>Lin Niu</a:t>
            </a:r>
            <a:r>
              <a:rPr lang="en-GB" sz="400">
                <a:solidFill>
                  <a:schemeClr val="dk1"/>
                </a:solidFill>
              </a:rPr>
              <a:t>, </a:t>
            </a:r>
            <a:r>
              <a:rPr lang="en-GB" sz="400">
                <a:solidFill>
                  <a:schemeClr val="dk1"/>
                </a:solidFill>
                <a:uFill>
                  <a:noFill/>
                </a:uFill>
                <a:hlinkClick r:id="rId61">
                  <a:extLst>
                    <a:ext uri="{A12FA001-AC4F-418D-AE19-62706E023703}">
                      <ahyp:hlinkClr xmlns:ahyp="http://schemas.microsoft.com/office/drawing/2018/hyperlinkcolor" val="tx"/>
                    </a:ext>
                  </a:extLst>
                </a:hlinkClick>
              </a:rPr>
              <a:t>Paige Wang</a:t>
            </a:r>
            <a:r>
              <a:rPr lang="en-GB" sz="400">
                <a:solidFill>
                  <a:schemeClr val="dk1"/>
                </a:solidFill>
              </a:rPr>
              <a:t>, </a:t>
            </a:r>
            <a:r>
              <a:rPr lang="en-GB" sz="400">
                <a:solidFill>
                  <a:schemeClr val="dk1"/>
                </a:solidFill>
                <a:uFill>
                  <a:noFill/>
                </a:uFill>
                <a:hlinkClick r:id="rId62">
                  <a:extLst>
                    <a:ext uri="{A12FA001-AC4F-418D-AE19-62706E023703}">
                      <ahyp:hlinkClr xmlns:ahyp="http://schemas.microsoft.com/office/drawing/2018/hyperlinkcolor" val="tx"/>
                    </a:ext>
                  </a:extLst>
                </a:hlinkClick>
              </a:rPr>
              <a:t>Yingkai Wang</a:t>
            </a:r>
            <a:r>
              <a:rPr lang="en-GB" sz="400">
                <a:solidFill>
                  <a:schemeClr val="dk1"/>
                </a:solidFill>
              </a:rPr>
              <a:t>, </a:t>
            </a:r>
            <a:r>
              <a:rPr lang="en-GB" sz="400">
                <a:solidFill>
                  <a:schemeClr val="dk1"/>
                </a:solidFill>
                <a:uFill>
                  <a:noFill/>
                </a:uFill>
                <a:hlinkClick r:id="rId63">
                  <a:extLst>
                    <a:ext uri="{A12FA001-AC4F-418D-AE19-62706E023703}">
                      <ahyp:hlinkClr xmlns:ahyp="http://schemas.microsoft.com/office/drawing/2018/hyperlinkcolor" val="tx"/>
                    </a:ext>
                  </a:extLst>
                </a:hlinkClick>
              </a:rPr>
              <a:t>Haozhao Kuang</a:t>
            </a:r>
            <a:r>
              <a:rPr lang="en-GB" sz="400">
                <a:solidFill>
                  <a:schemeClr val="dk1"/>
                </a:solidFill>
              </a:rPr>
              <a:t>, </a:t>
            </a:r>
            <a:r>
              <a:rPr lang="en-GB" sz="400">
                <a:solidFill>
                  <a:schemeClr val="dk1"/>
                </a:solidFill>
                <a:uFill>
                  <a:noFill/>
                </a:uFill>
                <a:hlinkClick r:id="rId64">
                  <a:extLst>
                    <a:ext uri="{A12FA001-AC4F-418D-AE19-62706E023703}">
                      <ahyp:hlinkClr xmlns:ahyp="http://schemas.microsoft.com/office/drawing/2018/hyperlinkcolor" val="tx"/>
                    </a:ext>
                  </a:extLst>
                </a:hlinkClick>
              </a:rPr>
              <a:t>Zhongyi Fan</a:t>
            </a:r>
            <a:r>
              <a:rPr lang="en-GB" sz="400">
                <a:solidFill>
                  <a:schemeClr val="dk1"/>
                </a:solidFill>
              </a:rPr>
              <a:t>, </a:t>
            </a:r>
            <a:r>
              <a:rPr lang="en-GB" sz="400">
                <a:solidFill>
                  <a:schemeClr val="dk1"/>
                </a:solidFill>
                <a:uFill>
                  <a:noFill/>
                </a:uFill>
                <a:hlinkClick r:id="rId65">
                  <a:extLst>
                    <a:ext uri="{A12FA001-AC4F-418D-AE19-62706E023703}">
                      <ahyp:hlinkClr xmlns:ahyp="http://schemas.microsoft.com/office/drawing/2018/hyperlinkcolor" val="tx"/>
                    </a:ext>
                  </a:extLst>
                </a:hlinkClick>
              </a:rPr>
              <a:t>Xu Zheng</a:t>
            </a:r>
            <a:r>
              <a:rPr lang="en-GB" sz="400">
                <a:solidFill>
                  <a:schemeClr val="dk1"/>
                </a:solidFill>
              </a:rPr>
              <a:t>, </a:t>
            </a:r>
            <a:r>
              <a:rPr lang="en-GB" sz="400">
                <a:solidFill>
                  <a:schemeClr val="dk1"/>
                </a:solidFill>
                <a:uFill>
                  <a:noFill/>
                </a:uFill>
                <a:hlinkClick r:id="rId66">
                  <a:extLst>
                    <a:ext uri="{A12FA001-AC4F-418D-AE19-62706E023703}">
                      <ahyp:hlinkClr xmlns:ahyp="http://schemas.microsoft.com/office/drawing/2018/hyperlinkcolor" val="tx"/>
                    </a:ext>
                  </a:extLst>
                </a:hlinkClick>
              </a:rPr>
              <a:t>Weihao Zhuang</a:t>
            </a:r>
            <a:r>
              <a:rPr lang="en-GB" sz="400">
                <a:solidFill>
                  <a:schemeClr val="dk1"/>
                </a:solidFill>
              </a:rPr>
              <a:t>, </a:t>
            </a:r>
            <a:r>
              <a:rPr lang="en-GB" sz="400">
                <a:solidFill>
                  <a:schemeClr val="dk1"/>
                </a:solidFill>
                <a:uFill>
                  <a:noFill/>
                </a:uFill>
                <a:hlinkClick r:id="rId67">
                  <a:extLst>
                    <a:ext uri="{A12FA001-AC4F-418D-AE19-62706E023703}">
                      <ahyp:hlinkClr xmlns:ahyp="http://schemas.microsoft.com/office/drawing/2018/hyperlinkcolor" val="tx"/>
                    </a:ext>
                  </a:extLst>
                </a:hlinkClick>
              </a:rPr>
              <a:t>YingPing He</a:t>
            </a:r>
            <a:r>
              <a:rPr lang="en-GB" sz="400">
                <a:solidFill>
                  <a:schemeClr val="dk1"/>
                </a:solidFill>
              </a:rPr>
              <a:t>, </a:t>
            </a:r>
            <a:r>
              <a:rPr lang="en-GB" sz="400">
                <a:solidFill>
                  <a:schemeClr val="dk1"/>
                </a:solidFill>
                <a:uFill>
                  <a:noFill/>
                </a:uFill>
                <a:hlinkClick r:id="rId68">
                  <a:extLst>
                    <a:ext uri="{A12FA001-AC4F-418D-AE19-62706E023703}">
                      <ahyp:hlinkClr xmlns:ahyp="http://schemas.microsoft.com/office/drawing/2018/hyperlinkcolor" val="tx"/>
                    </a:ext>
                  </a:extLst>
                </a:hlinkClick>
              </a:rPr>
              <a:t>Tian Liu</a:t>
            </a:r>
            <a:r>
              <a:rPr lang="en-GB" sz="400">
                <a:solidFill>
                  <a:schemeClr val="dk1"/>
                </a:solidFill>
              </a:rPr>
              <a:t>, </a:t>
            </a:r>
            <a:r>
              <a:rPr lang="en-GB" sz="400">
                <a:solidFill>
                  <a:schemeClr val="dk1"/>
                </a:solidFill>
                <a:uFill>
                  <a:noFill/>
                </a:uFill>
                <a:hlinkClick r:id="rId69">
                  <a:extLst>
                    <a:ext uri="{A12FA001-AC4F-418D-AE19-62706E023703}">
                      <ahyp:hlinkClr xmlns:ahyp="http://schemas.microsoft.com/office/drawing/2018/hyperlinkcolor" val="tx"/>
                    </a:ext>
                  </a:extLst>
                </a:hlinkClick>
              </a:rPr>
              <a:t>Yong Yang</a:t>
            </a:r>
            <a:r>
              <a:rPr lang="en-GB" sz="400">
                <a:solidFill>
                  <a:schemeClr val="dk1"/>
                </a:solidFill>
              </a:rPr>
              <a:t>, </a:t>
            </a:r>
            <a:r>
              <a:rPr lang="en-GB" sz="400">
                <a:solidFill>
                  <a:schemeClr val="dk1"/>
                </a:solidFill>
                <a:uFill>
                  <a:noFill/>
                </a:uFill>
                <a:hlinkClick r:id="rId70">
                  <a:extLst>
                    <a:ext uri="{A12FA001-AC4F-418D-AE19-62706E023703}">
                      <ahyp:hlinkClr xmlns:ahyp="http://schemas.microsoft.com/office/drawing/2018/hyperlinkcolor" val="tx"/>
                    </a:ext>
                  </a:extLst>
                </a:hlinkClick>
              </a:rPr>
              <a:t>Di Wang</a:t>
            </a:r>
            <a:r>
              <a:rPr lang="en-GB" sz="400">
                <a:solidFill>
                  <a:schemeClr val="dk1"/>
                </a:solidFill>
              </a:rPr>
              <a:t>, </a:t>
            </a:r>
            <a:r>
              <a:rPr lang="en-GB" sz="400">
                <a:solidFill>
                  <a:schemeClr val="dk1"/>
                </a:solidFill>
                <a:uFill>
                  <a:noFill/>
                </a:uFill>
                <a:hlinkClick r:id="rId32">
                  <a:extLst>
                    <a:ext uri="{A12FA001-AC4F-418D-AE19-62706E023703}">
                      <ahyp:hlinkClr xmlns:ahyp="http://schemas.microsoft.com/office/drawing/2018/hyperlinkcolor" val="tx"/>
                    </a:ext>
                  </a:extLst>
                </a:hlinkClick>
              </a:rPr>
              <a:t>Yuhong Liu</a:t>
            </a:r>
            <a:r>
              <a:rPr lang="en-GB" sz="400">
                <a:solidFill>
                  <a:schemeClr val="dk1"/>
                </a:solidFill>
              </a:rPr>
              <a:t>, </a:t>
            </a:r>
            <a:r>
              <a:rPr lang="en-GB" sz="400">
                <a:solidFill>
                  <a:schemeClr val="dk1"/>
                </a:solidFill>
                <a:uFill>
                  <a:noFill/>
                </a:uFill>
                <a:hlinkClick r:id="rId71">
                  <a:extLst>
                    <a:ext uri="{A12FA001-AC4F-418D-AE19-62706E023703}">
                      <ahyp:hlinkClr xmlns:ahyp="http://schemas.microsoft.com/office/drawing/2018/hyperlinkcolor" val="tx"/>
                    </a:ext>
                  </a:extLst>
                </a:hlinkClick>
              </a:rPr>
              <a:t>Jie Jiang</a:t>
            </a:r>
            <a:r>
              <a:rPr lang="en-GB" sz="400">
                <a:solidFill>
                  <a:schemeClr val="dk1"/>
                </a:solidFill>
              </a:rPr>
              <a:t>, </a:t>
            </a:r>
            <a:r>
              <a:rPr lang="en-GB" sz="400">
                <a:solidFill>
                  <a:schemeClr val="dk1"/>
                </a:solidFill>
                <a:uFill>
                  <a:noFill/>
                </a:uFill>
                <a:hlinkClick r:id="rId72">
                  <a:extLst>
                    <a:ext uri="{A12FA001-AC4F-418D-AE19-62706E023703}">
                      <ahyp:hlinkClr xmlns:ahyp="http://schemas.microsoft.com/office/drawing/2018/hyperlinkcolor" val="tx"/>
                    </a:ext>
                  </a:extLst>
                </a:hlinkClick>
              </a:rPr>
              <a:t>Jingwei Huang</a:t>
            </a:r>
            <a:r>
              <a:rPr lang="en-GB" sz="400">
                <a:solidFill>
                  <a:schemeClr val="dk1"/>
                </a:solidFill>
              </a:rPr>
              <a:t>, </a:t>
            </a:r>
            <a:r>
              <a:rPr lang="en-GB" sz="400">
                <a:solidFill>
                  <a:schemeClr val="dk1"/>
                </a:solidFill>
                <a:uFill>
                  <a:noFill/>
                </a:uFill>
                <a:hlinkClick r:id="rId73">
                  <a:extLst>
                    <a:ext uri="{A12FA001-AC4F-418D-AE19-62706E023703}">
                      <ahyp:hlinkClr xmlns:ahyp="http://schemas.microsoft.com/office/drawing/2018/hyperlinkcolor" val="tx"/>
                    </a:ext>
                  </a:extLst>
                </a:hlinkClick>
              </a:rPr>
              <a:t>Chunchao Guo</a:t>
            </a:r>
            <a:r>
              <a:rPr lang="en-GB" sz="400">
                <a:solidFill>
                  <a:schemeClr val="dk1"/>
                </a:solidFill>
              </a:rPr>
              <a:t>. Hunyuan3D 2.0: Scaling Diffusion Models for High Resolution Textured 3D Assets Generation, </a:t>
            </a:r>
            <a:r>
              <a:rPr lang="en-GB" sz="400">
                <a:solidFill>
                  <a:schemeClr val="dk1"/>
                </a:solidFill>
                <a:uFill>
                  <a:noFill/>
                </a:uFill>
                <a:hlinkClick r:id="rId74">
                  <a:extLst>
                    <a:ext uri="{A12FA001-AC4F-418D-AE19-62706E023703}">
                      <ahyp:hlinkClr xmlns:ahyp="http://schemas.microsoft.com/office/drawing/2018/hyperlinkcolor" val="tx"/>
                    </a:ext>
                  </a:extLst>
                </a:hlinkClick>
              </a:rPr>
              <a:t>arXiv:2501.12202</a:t>
            </a:r>
            <a:r>
              <a:rPr lang="en-GB" sz="400">
                <a:solidFill>
                  <a:schemeClr val="dk1"/>
                </a:solidFill>
              </a:rPr>
              <a:t> </a:t>
            </a:r>
            <a:endParaRPr sz="400">
              <a:solidFill>
                <a:schemeClr val="dk1"/>
              </a:solidFill>
            </a:endParaRPr>
          </a:p>
          <a:p>
            <a:pPr marL="0" lvl="0" indent="0" algn="l" rtl="0">
              <a:spcBef>
                <a:spcPts val="100"/>
              </a:spcBef>
              <a:spcAft>
                <a:spcPts val="0"/>
              </a:spcAft>
              <a:buNone/>
            </a:pPr>
            <a:r>
              <a:rPr lang="en-GB" sz="400">
                <a:solidFill>
                  <a:schemeClr val="dk1"/>
                </a:solidFill>
              </a:rPr>
              <a:t>Xiang, Jianfeng and Lv, Zelong and Xu, Sicheng and Deng, Yu and Wang, Ruicheng and Zhang, Bowen and Chen, Dong and Tong, Xin and Yang, Jiaolong.Structured 3D Latents for Scalable and Versatile 3D Generation,arXiv preprint arXiv:2412.01506</a:t>
            </a:r>
            <a:endParaRPr sz="400">
              <a:solidFill>
                <a:schemeClr val="dk1"/>
              </a:solidFill>
              <a:uFill>
                <a:noFill/>
              </a:uFill>
              <a:hlinkClick r:id="rId75">
                <a:extLst>
                  <a:ext uri="{A12FA001-AC4F-418D-AE19-62706E023703}">
                    <ahyp:hlinkClr xmlns:ahyp="http://schemas.microsoft.com/office/drawing/2018/hyperlinkcolor" val="tx"/>
                  </a:ext>
                </a:extLst>
              </a:hlinkClick>
            </a:endParaRPr>
          </a:p>
          <a:p>
            <a:pPr marL="0" lvl="0" indent="0" algn="l" rtl="0">
              <a:spcBef>
                <a:spcPts val="100"/>
              </a:spcBef>
              <a:spcAft>
                <a:spcPts val="0"/>
              </a:spcAft>
              <a:buNone/>
            </a:pPr>
            <a:r>
              <a:rPr lang="en-GB" sz="400">
                <a:solidFill>
                  <a:schemeClr val="dk1"/>
                </a:solidFill>
                <a:uFill>
                  <a:noFill/>
                </a:uFill>
                <a:hlinkClick r:id="rId75">
                  <a:extLst>
                    <a:ext uri="{A12FA001-AC4F-418D-AE19-62706E023703}">
                      <ahyp:hlinkClr xmlns:ahyp="http://schemas.microsoft.com/office/drawing/2018/hyperlinkcolor" val="tx"/>
                    </a:ext>
                  </a:extLst>
                </a:hlinkClick>
              </a:rPr>
              <a:t>Weiyu Li</a:t>
            </a:r>
            <a:r>
              <a:rPr lang="en-GB" sz="400">
                <a:solidFill>
                  <a:schemeClr val="dk1"/>
                </a:solidFill>
              </a:rPr>
              <a:t>, </a:t>
            </a:r>
            <a:r>
              <a:rPr lang="en-GB" sz="400">
                <a:solidFill>
                  <a:schemeClr val="dk1"/>
                </a:solidFill>
                <a:uFill>
                  <a:noFill/>
                </a:uFill>
                <a:hlinkClick r:id="rId22">
                  <a:extLst>
                    <a:ext uri="{A12FA001-AC4F-418D-AE19-62706E023703}">
                      <ahyp:hlinkClr xmlns:ahyp="http://schemas.microsoft.com/office/drawing/2018/hyperlinkcolor" val="tx"/>
                    </a:ext>
                  </a:extLst>
                </a:hlinkClick>
              </a:rPr>
              <a:t>Jiarui Liu</a:t>
            </a:r>
            <a:r>
              <a:rPr lang="en-GB" sz="400">
                <a:solidFill>
                  <a:schemeClr val="dk1"/>
                </a:solidFill>
              </a:rPr>
              <a:t>, </a:t>
            </a:r>
            <a:r>
              <a:rPr lang="en-GB" sz="400">
                <a:solidFill>
                  <a:schemeClr val="dk1"/>
                </a:solidFill>
                <a:uFill>
                  <a:noFill/>
                </a:uFill>
                <a:hlinkClick r:id="rId76">
                  <a:extLst>
                    <a:ext uri="{A12FA001-AC4F-418D-AE19-62706E023703}">
                      <ahyp:hlinkClr xmlns:ahyp="http://schemas.microsoft.com/office/drawing/2018/hyperlinkcolor" val="tx"/>
                    </a:ext>
                  </a:extLst>
                </a:hlinkClick>
              </a:rPr>
              <a:t>Hongyu Yan</a:t>
            </a:r>
            <a:r>
              <a:rPr lang="en-GB" sz="400">
                <a:solidFill>
                  <a:schemeClr val="dk1"/>
                </a:solidFill>
              </a:rPr>
              <a:t>, </a:t>
            </a:r>
            <a:r>
              <a:rPr lang="en-GB" sz="400">
                <a:solidFill>
                  <a:schemeClr val="dk1"/>
                </a:solidFill>
                <a:uFill>
                  <a:noFill/>
                </a:uFill>
                <a:hlinkClick r:id="rId77">
                  <a:extLst>
                    <a:ext uri="{A12FA001-AC4F-418D-AE19-62706E023703}">
                      <ahyp:hlinkClr xmlns:ahyp="http://schemas.microsoft.com/office/drawing/2018/hyperlinkcolor" val="tx"/>
                    </a:ext>
                  </a:extLst>
                </a:hlinkClick>
              </a:rPr>
              <a:t>Rui Chen</a:t>
            </a:r>
            <a:r>
              <a:rPr lang="en-GB" sz="400">
                <a:solidFill>
                  <a:schemeClr val="dk1"/>
                </a:solidFill>
              </a:rPr>
              <a:t>, </a:t>
            </a:r>
            <a:r>
              <a:rPr lang="en-GB" sz="400">
                <a:solidFill>
                  <a:schemeClr val="dk1"/>
                </a:solidFill>
                <a:uFill>
                  <a:noFill/>
                </a:uFill>
                <a:hlinkClick r:id="rId78">
                  <a:extLst>
                    <a:ext uri="{A12FA001-AC4F-418D-AE19-62706E023703}">
                      <ahyp:hlinkClr xmlns:ahyp="http://schemas.microsoft.com/office/drawing/2018/hyperlinkcolor" val="tx"/>
                    </a:ext>
                  </a:extLst>
                </a:hlinkClick>
              </a:rPr>
              <a:t>Yixun Liang</a:t>
            </a:r>
            <a:r>
              <a:rPr lang="en-GB" sz="400">
                <a:solidFill>
                  <a:schemeClr val="dk1"/>
                </a:solidFill>
              </a:rPr>
              <a:t>, </a:t>
            </a:r>
            <a:r>
              <a:rPr lang="en-GB" sz="400">
                <a:solidFill>
                  <a:schemeClr val="dk1"/>
                </a:solidFill>
                <a:uFill>
                  <a:noFill/>
                </a:uFill>
                <a:hlinkClick r:id="rId79">
                  <a:extLst>
                    <a:ext uri="{A12FA001-AC4F-418D-AE19-62706E023703}">
                      <ahyp:hlinkClr xmlns:ahyp="http://schemas.microsoft.com/office/drawing/2018/hyperlinkcolor" val="tx"/>
                    </a:ext>
                  </a:extLst>
                </a:hlinkClick>
              </a:rPr>
              <a:t>Xuelin Chen</a:t>
            </a:r>
            <a:r>
              <a:rPr lang="en-GB" sz="400">
                <a:solidFill>
                  <a:schemeClr val="dk1"/>
                </a:solidFill>
              </a:rPr>
              <a:t>, </a:t>
            </a:r>
            <a:r>
              <a:rPr lang="en-GB" sz="400">
                <a:solidFill>
                  <a:schemeClr val="dk1"/>
                </a:solidFill>
                <a:uFill>
                  <a:noFill/>
                </a:uFill>
                <a:hlinkClick r:id="rId80">
                  <a:extLst>
                    <a:ext uri="{A12FA001-AC4F-418D-AE19-62706E023703}">
                      <ahyp:hlinkClr xmlns:ahyp="http://schemas.microsoft.com/office/drawing/2018/hyperlinkcolor" val="tx"/>
                    </a:ext>
                  </a:extLst>
                </a:hlinkClick>
              </a:rPr>
              <a:t>Ping Tan</a:t>
            </a:r>
            <a:r>
              <a:rPr lang="en-GB" sz="400">
                <a:solidFill>
                  <a:schemeClr val="dk1"/>
                </a:solidFill>
              </a:rPr>
              <a:t>, </a:t>
            </a:r>
            <a:r>
              <a:rPr lang="en-GB" sz="400">
                <a:solidFill>
                  <a:schemeClr val="dk1"/>
                </a:solidFill>
                <a:uFill>
                  <a:noFill/>
                </a:uFill>
                <a:hlinkClick r:id="rId81">
                  <a:extLst>
                    <a:ext uri="{A12FA001-AC4F-418D-AE19-62706E023703}">
                      <ahyp:hlinkClr xmlns:ahyp="http://schemas.microsoft.com/office/drawing/2018/hyperlinkcolor" val="tx"/>
                    </a:ext>
                  </a:extLst>
                </a:hlinkClick>
              </a:rPr>
              <a:t>Xiaoxiao Long</a:t>
            </a:r>
            <a:r>
              <a:rPr lang="en-GB" sz="400">
                <a:solidFill>
                  <a:schemeClr val="dk1"/>
                </a:solidFill>
              </a:rPr>
              <a:t>. CraftsMan3D: High-fidelity Mesh Generation with 3D Native Generation and Interactive Geometry Refiner, </a:t>
            </a:r>
            <a:r>
              <a:rPr lang="en-GB" sz="400">
                <a:solidFill>
                  <a:schemeClr val="dk1"/>
                </a:solidFill>
                <a:uFill>
                  <a:noFill/>
                </a:uFill>
                <a:hlinkClick r:id="rId82">
                  <a:extLst>
                    <a:ext uri="{A12FA001-AC4F-418D-AE19-62706E023703}">
                      <ahyp:hlinkClr xmlns:ahyp="http://schemas.microsoft.com/office/drawing/2018/hyperlinkcolor" val="tx"/>
                    </a:ext>
                  </a:extLst>
                </a:hlinkClick>
              </a:rPr>
              <a:t>arXiv:2405.14979</a:t>
            </a:r>
            <a:r>
              <a:rPr lang="en-GB" sz="400">
                <a:solidFill>
                  <a:schemeClr val="dk1"/>
                </a:solidFill>
              </a:rPr>
              <a:t> </a:t>
            </a:r>
            <a:endParaRPr sz="400">
              <a:solidFill>
                <a:schemeClr val="dk1"/>
              </a:solidFill>
            </a:endParaRPr>
          </a:p>
          <a:p>
            <a:pPr marL="0" marR="152400" lvl="0" indent="0" algn="l" rtl="0">
              <a:lnSpc>
                <a:spcPct val="145000"/>
              </a:lnSpc>
              <a:spcBef>
                <a:spcPts val="100"/>
              </a:spcBef>
              <a:spcAft>
                <a:spcPts val="0"/>
              </a:spcAft>
              <a:buNone/>
            </a:pPr>
            <a:r>
              <a:rPr lang="en-GB" sz="400">
                <a:solidFill>
                  <a:schemeClr val="dk1"/>
                </a:solidFill>
              </a:rPr>
              <a:t>Huang, Zehuan and Guo, Yuan-Chen and An, Xingqiao and Yang, Yunhan and Li, Yangguang and Zou, Zi-Xin and Liang, Ding and Liu, Xihui and Cao, Yan-Pei and Sheng, Lu.Midi: Multi-instance diffusion for single image to 3d scene generation.Proceedings of the Computer Vision and Pattern Recognition Conference.2025</a:t>
            </a:r>
            <a:endParaRPr sz="400">
              <a:solidFill>
                <a:schemeClr val="dk1"/>
              </a:solidFill>
            </a:endParaRPr>
          </a:p>
          <a:p>
            <a:pPr marL="0" marR="215900" lvl="0" indent="0" algn="l" rtl="0">
              <a:lnSpc>
                <a:spcPct val="115000"/>
              </a:lnSpc>
              <a:spcBef>
                <a:spcPts val="0"/>
              </a:spcBef>
              <a:spcAft>
                <a:spcPts val="0"/>
              </a:spcAft>
              <a:buNone/>
            </a:pPr>
            <a:r>
              <a:rPr lang="en-GB" sz="400">
                <a:solidFill>
                  <a:schemeClr val="dk1"/>
                </a:solidFill>
              </a:rPr>
              <a:t>Ye, Chongjie and Wu, Yushuang and Lu, Ziteng and Chang, Jiahao and Guo, Xiaoyang and Zhou, Jiaqing and Zhao, Hao and Han, Xiaoguang.Hi3DGen: High-fidelity 3D Geometry Generation from Images via Normal Bridging.arXiv preprint arXiv:2503.22236.2025</a:t>
            </a:r>
            <a:endParaRPr sz="400">
              <a:solidFill>
                <a:schemeClr val="dk1"/>
              </a:solidFill>
            </a:endParaRPr>
          </a:p>
          <a:p>
            <a:pPr marL="0" marR="215900" lvl="0" indent="0" algn="l" rtl="0">
              <a:lnSpc>
                <a:spcPct val="115000"/>
              </a:lnSpc>
              <a:spcBef>
                <a:spcPts val="0"/>
              </a:spcBef>
              <a:spcAft>
                <a:spcPts val="0"/>
              </a:spcAft>
              <a:buNone/>
            </a:pPr>
            <a:endParaRPr sz="400">
              <a:solidFill>
                <a:schemeClr val="dk1"/>
              </a:solidFill>
            </a:endParaRPr>
          </a:p>
          <a:p>
            <a:pPr marL="152400" marR="152400" lvl="0" indent="0" algn="l" rtl="0">
              <a:lnSpc>
                <a:spcPct val="145000"/>
              </a:lnSpc>
              <a:spcBef>
                <a:spcPts val="0"/>
              </a:spcBef>
              <a:spcAft>
                <a:spcPts val="0"/>
              </a:spcAft>
              <a:buNone/>
            </a:pPr>
            <a:endParaRPr sz="1000">
              <a:solidFill>
                <a:srgbClr val="F0F6FC"/>
              </a:solidFill>
              <a:highlight>
                <a:srgbClr val="151B23"/>
              </a:highlight>
              <a:latin typeface="Courier New"/>
              <a:ea typeface="Courier New"/>
              <a:cs typeface="Courier New"/>
              <a:sym typeface="Courier New"/>
            </a:endParaRPr>
          </a:p>
          <a:p>
            <a:pPr marL="152400" marR="152400" lvl="0" indent="0" algn="l" rtl="0">
              <a:lnSpc>
                <a:spcPct val="145000"/>
              </a:lnSpc>
              <a:spcBef>
                <a:spcPts val="0"/>
              </a:spcBef>
              <a:spcAft>
                <a:spcPts val="0"/>
              </a:spcAft>
              <a:buNone/>
            </a:pPr>
            <a:endParaRPr sz="1000">
              <a:solidFill>
                <a:srgbClr val="F0F6FC"/>
              </a:solidFill>
              <a:highlight>
                <a:srgbClr val="151B23"/>
              </a:highlight>
              <a:latin typeface="Courier New"/>
              <a:ea typeface="Courier New"/>
              <a:cs typeface="Courier New"/>
              <a:sym typeface="Courier New"/>
            </a:endParaRPr>
          </a:p>
          <a:p>
            <a:pPr marL="0" lvl="0" indent="0" algn="l" rtl="0">
              <a:spcBef>
                <a:spcPts val="0"/>
              </a:spcBef>
              <a:spcAft>
                <a:spcPts val="0"/>
              </a:spcAft>
              <a:buNone/>
            </a:pPr>
            <a:endParaRPr sz="400">
              <a:solidFill>
                <a:schemeClr val="dk1"/>
              </a:solidFill>
            </a:endParaRPr>
          </a:p>
          <a:p>
            <a:pPr marL="152400" marR="152400" lvl="0" indent="0" algn="l" rtl="0">
              <a:lnSpc>
                <a:spcPct val="145000"/>
              </a:lnSpc>
              <a:spcBef>
                <a:spcPts val="100"/>
              </a:spcBef>
              <a:spcAft>
                <a:spcPts val="0"/>
              </a:spcAft>
              <a:buNone/>
            </a:pPr>
            <a:endParaRPr sz="1000">
              <a:solidFill>
                <a:srgbClr val="A5D6FF"/>
              </a:solidFill>
              <a:highlight>
                <a:srgbClr val="151B23"/>
              </a:highlight>
              <a:latin typeface="Courier New"/>
              <a:ea typeface="Courier New"/>
              <a:cs typeface="Courier New"/>
              <a:sym typeface="Courier New"/>
            </a:endParaRPr>
          </a:p>
          <a:p>
            <a:pPr marL="0" lvl="0" indent="0" algn="l" rtl="0">
              <a:spcBef>
                <a:spcPts val="0"/>
              </a:spcBef>
              <a:spcAft>
                <a:spcPts val="0"/>
              </a:spcAft>
              <a:buNone/>
            </a:pPr>
            <a:endParaRPr sz="400">
              <a:solidFill>
                <a:schemeClr val="dk1"/>
              </a:solidFill>
            </a:endParaRPr>
          </a:p>
          <a:p>
            <a:pPr marL="0" lvl="0" indent="0" algn="l" rtl="0">
              <a:spcBef>
                <a:spcPts val="100"/>
              </a:spcBef>
              <a:spcAft>
                <a:spcPts val="0"/>
              </a:spcAft>
              <a:buNone/>
            </a:pPr>
            <a:r>
              <a:rPr lang="en-GB" sz="400">
                <a:solidFill>
                  <a:schemeClr val="dk1"/>
                </a:solidFill>
              </a:rPr>
              <a:t> </a:t>
            </a:r>
            <a:endParaRPr sz="400">
              <a:solidFill>
                <a:schemeClr val="dk1"/>
              </a:solidFill>
            </a:endParaRPr>
          </a:p>
          <a:p>
            <a:pPr marL="0" lvl="0" indent="0" algn="l" rtl="0">
              <a:spcBef>
                <a:spcPts val="100"/>
              </a:spcBef>
              <a:spcAft>
                <a:spcPts val="0"/>
              </a:spcAft>
              <a:buNone/>
            </a:pPr>
            <a:endParaRPr sz="400">
              <a:solidFill>
                <a:schemeClr val="dk1"/>
              </a:solidFill>
            </a:endParaRPr>
          </a:p>
          <a:p>
            <a:pPr marL="152400" marR="152400" lvl="0" indent="0" algn="l" rtl="0">
              <a:lnSpc>
                <a:spcPct val="145000"/>
              </a:lnSpc>
              <a:spcBef>
                <a:spcPts val="100"/>
              </a:spcBef>
              <a:spcAft>
                <a:spcPts val="0"/>
              </a:spcAft>
              <a:buNone/>
            </a:pPr>
            <a:endParaRPr sz="1000">
              <a:solidFill>
                <a:srgbClr val="A5D6FF"/>
              </a:solidFill>
              <a:highlight>
                <a:srgbClr val="151B23"/>
              </a:highlight>
              <a:latin typeface="Courier New"/>
              <a:ea typeface="Courier New"/>
              <a:cs typeface="Courier New"/>
              <a:sym typeface="Courier New"/>
            </a:endParaRPr>
          </a:p>
          <a:p>
            <a:pPr marL="0" lvl="0" indent="0" algn="l" rtl="0">
              <a:spcBef>
                <a:spcPts val="0"/>
              </a:spcBef>
              <a:spcAft>
                <a:spcPts val="0"/>
              </a:spcAft>
              <a:buNone/>
            </a:pPr>
            <a:r>
              <a:rPr lang="en-GB" sz="400">
                <a:solidFill>
                  <a:schemeClr val="dk1"/>
                </a:solidFill>
              </a:rPr>
              <a:t> </a:t>
            </a:r>
            <a:endParaRPr sz="400">
              <a:solidFill>
                <a:schemeClr val="dk1"/>
              </a:solidFill>
            </a:endParaRPr>
          </a:p>
          <a:p>
            <a:pPr marL="0" lvl="0" indent="0" algn="l" rtl="0">
              <a:spcBef>
                <a:spcPts val="100"/>
              </a:spcBef>
              <a:spcAft>
                <a:spcPts val="0"/>
              </a:spcAft>
              <a:buClr>
                <a:schemeClr val="dk1"/>
              </a:buClr>
              <a:buSzPts val="1100"/>
              <a:buFont typeface="Arial"/>
              <a:buNone/>
            </a:pPr>
            <a:endParaRPr sz="400">
              <a:solidFill>
                <a:schemeClr val="dk1"/>
              </a:solidFill>
            </a:endParaRPr>
          </a:p>
          <a:p>
            <a:pPr marL="0" lvl="0" indent="0" algn="l" rtl="0">
              <a:spcBef>
                <a:spcPts val="100"/>
              </a:spcBef>
              <a:spcAft>
                <a:spcPts val="100"/>
              </a:spcAft>
              <a:buNone/>
            </a:pPr>
            <a:endParaRPr sz="400">
              <a:solidFill>
                <a:schemeClr val="dk1"/>
              </a:solidFill>
            </a:endParaRPr>
          </a:p>
        </p:txBody>
      </p:sp>
      <p:sp>
        <p:nvSpPr>
          <p:cNvPr id="820" name="Google Shape;820;p67"/>
          <p:cNvSpPr txBox="1"/>
          <p:nvPr/>
        </p:nvSpPr>
        <p:spPr>
          <a:xfrm>
            <a:off x="2971800" y="39997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Table . Comparison between generation methods</a:t>
            </a:r>
            <a:endParaRPr/>
          </a:p>
        </p:txBody>
      </p:sp>
      <p:sp>
        <p:nvSpPr>
          <p:cNvPr id="821" name="Google Shape;821;p67"/>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Experiment on different models</a:t>
            </a:r>
            <a:endParaRPr sz="500">
              <a:solidFill>
                <a:schemeClr val="accent1"/>
              </a:solidFill>
              <a:latin typeface="Arial"/>
              <a:ea typeface="Arial"/>
              <a:cs typeface="Arial"/>
              <a:sym typeface="Arial"/>
            </a:endParaRPr>
          </a:p>
        </p:txBody>
      </p:sp>
      <p:pic>
        <p:nvPicPr>
          <p:cNvPr id="822" name="Google Shape;822;p67"/>
          <p:cNvPicPr preferRelativeResize="0"/>
          <p:nvPr/>
        </p:nvPicPr>
        <p:blipFill>
          <a:blip r:embed="rId83">
            <a:alphaModFix/>
          </a:blip>
          <a:stretch>
            <a:fillRect/>
          </a:stretch>
        </p:blipFill>
        <p:spPr>
          <a:xfrm>
            <a:off x="960599" y="1107138"/>
            <a:ext cx="7431453" cy="291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6D Object Pose</a:t>
            </a:r>
            <a:endParaRPr sz="1600">
              <a:solidFill>
                <a:schemeClr val="accent1"/>
              </a:solidFill>
              <a:latin typeface="Arial"/>
              <a:ea typeface="Arial"/>
              <a:cs typeface="Arial"/>
              <a:sym typeface="Arial"/>
            </a:endParaRPr>
          </a:p>
        </p:txBody>
      </p:sp>
      <p:sp>
        <p:nvSpPr>
          <p:cNvPr id="150" name="Google Shape;150;p24"/>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a:t>
            </a:fld>
            <a:endParaRPr>
              <a:latin typeface="Arial"/>
              <a:ea typeface="Arial"/>
              <a:cs typeface="Arial"/>
              <a:sym typeface="Arial"/>
            </a:endParaRPr>
          </a:p>
        </p:txBody>
      </p:sp>
      <p:pic>
        <p:nvPicPr>
          <p:cNvPr id="151" name="Google Shape;151;p24"/>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152" name="Google Shape;152;p24"/>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153" name="Google Shape;153;p24"/>
          <p:cNvSpPr txBox="1"/>
          <p:nvPr/>
        </p:nvSpPr>
        <p:spPr>
          <a:xfrm>
            <a:off x="318025" y="1055600"/>
            <a:ext cx="5910900" cy="3570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200"/>
              </a:spcBef>
              <a:spcAft>
                <a:spcPts val="0"/>
              </a:spcAft>
              <a:buClr>
                <a:schemeClr val="dk1"/>
              </a:buClr>
              <a:buSzPts val="1800"/>
              <a:buChar char="●"/>
            </a:pPr>
            <a:r>
              <a:rPr lang="en-GB" sz="1800">
                <a:solidFill>
                  <a:schemeClr val="dk1"/>
                </a:solidFill>
              </a:rPr>
              <a:t>The </a:t>
            </a:r>
            <a:r>
              <a:rPr lang="en-GB" sz="1800" b="1">
                <a:solidFill>
                  <a:schemeClr val="dk1"/>
                </a:solidFill>
              </a:rPr>
              <a:t>camera is the origin</a:t>
            </a:r>
            <a:r>
              <a:rPr lang="en-GB" sz="1800">
                <a:solidFill>
                  <a:schemeClr val="dk1"/>
                </a:solidFill>
              </a:rPr>
              <a:t> of the coordinate system (0, 0, 0), facing along the Z-axis.</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800">
                <a:solidFill>
                  <a:schemeClr val="dk1"/>
                </a:solidFill>
              </a:rPr>
              <a:t>The </a:t>
            </a:r>
            <a:r>
              <a:rPr lang="en-GB" sz="1800" b="1">
                <a:solidFill>
                  <a:schemeClr val="dk1"/>
                </a:solidFill>
              </a:rPr>
              <a:t>6D pose</a:t>
            </a:r>
            <a:r>
              <a:rPr lang="en-GB" sz="1800">
                <a:solidFill>
                  <a:schemeClr val="dk1"/>
                </a:solidFill>
              </a:rPr>
              <a:t> of an object tells:</a:t>
            </a:r>
            <a:endParaRPr sz="180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b="1">
                <a:solidFill>
                  <a:schemeClr val="dk1"/>
                </a:solidFill>
              </a:rPr>
              <a:t>Where the object is</a:t>
            </a:r>
            <a:r>
              <a:rPr lang="en-GB" sz="1800">
                <a:solidFill>
                  <a:schemeClr val="dk1"/>
                </a:solidFill>
              </a:rPr>
              <a:t> (translation: X, Y, Z)</a:t>
            </a:r>
            <a:endParaRPr sz="180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800" b="1">
                <a:solidFill>
                  <a:schemeClr val="dk1"/>
                </a:solidFill>
              </a:rPr>
              <a:t>How it’s rotated</a:t>
            </a:r>
            <a:r>
              <a:rPr lang="en-GB" sz="1800">
                <a:solidFill>
                  <a:schemeClr val="dk1"/>
                </a:solidFill>
              </a:rPr>
              <a:t> (rotation: α, β, γ or roll, pitch, yaw)</a:t>
            </a:r>
            <a:endParaRPr sz="1800">
              <a:solidFill>
                <a:srgbClr val="0E0E0E"/>
              </a:solidFill>
            </a:endParaRPr>
          </a:p>
          <a:p>
            <a:pPr marL="139700" lvl="0" indent="0" algn="l" rtl="0">
              <a:lnSpc>
                <a:spcPct val="115000"/>
              </a:lnSpc>
              <a:spcBef>
                <a:spcPts val="1200"/>
              </a:spcBef>
              <a:spcAft>
                <a:spcPts val="0"/>
              </a:spcAft>
              <a:buNone/>
            </a:pPr>
            <a:r>
              <a:rPr lang="en-GB" sz="1800" b="1">
                <a:solidFill>
                  <a:srgbClr val="0E0E0E"/>
                </a:solidFill>
                <a:latin typeface="Helvetica Neue"/>
                <a:ea typeface="Helvetica Neue"/>
                <a:cs typeface="Helvetica Neue"/>
                <a:sym typeface="Helvetica Neue"/>
              </a:rPr>
              <a:t>6D Pose</a:t>
            </a:r>
            <a:r>
              <a:rPr lang="en-GB" sz="1800">
                <a:solidFill>
                  <a:srgbClr val="0E0E0E"/>
                </a:solidFill>
                <a:latin typeface="Helvetica Neue"/>
                <a:ea typeface="Helvetica Neue"/>
                <a:cs typeface="Helvetica Neue"/>
                <a:sym typeface="Helvetica Neue"/>
              </a:rPr>
              <a:t> = 3D Position (X, Y, Z) + 3D Rotation (</a:t>
            </a:r>
            <a:r>
              <a:rPr lang="en-GB" sz="1800">
                <a:solidFill>
                  <a:schemeClr val="dk1"/>
                </a:solidFill>
              </a:rPr>
              <a:t>α, β, γ</a:t>
            </a:r>
            <a:r>
              <a:rPr lang="en-GB" sz="1800">
                <a:solidFill>
                  <a:srgbClr val="0E0E0E"/>
                </a:solidFill>
                <a:latin typeface="Helvetica Neue"/>
                <a:ea typeface="Helvetica Neue"/>
                <a:cs typeface="Helvetica Neue"/>
                <a:sym typeface="Helvetica Neue"/>
              </a:rPr>
              <a:t>)</a:t>
            </a:r>
            <a:endParaRPr sz="1800">
              <a:solidFill>
                <a:schemeClr val="dk1"/>
              </a:solidFill>
            </a:endParaRPr>
          </a:p>
        </p:txBody>
      </p:sp>
      <p:pic>
        <p:nvPicPr>
          <p:cNvPr id="154" name="Google Shape;154;p24"/>
          <p:cNvPicPr preferRelativeResize="0"/>
          <p:nvPr/>
        </p:nvPicPr>
        <p:blipFill rotWithShape="1">
          <a:blip r:embed="rId4">
            <a:alphaModFix/>
          </a:blip>
          <a:srcRect/>
          <a:stretch/>
        </p:blipFill>
        <p:spPr>
          <a:xfrm>
            <a:off x="6228925" y="1414625"/>
            <a:ext cx="2598000" cy="201436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68"/>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3D generation model</a:t>
            </a:r>
            <a:endParaRPr sz="1600">
              <a:solidFill>
                <a:schemeClr val="accent1"/>
              </a:solidFill>
              <a:latin typeface="Arial"/>
              <a:ea typeface="Arial"/>
              <a:cs typeface="Arial"/>
              <a:sym typeface="Arial"/>
            </a:endParaRPr>
          </a:p>
        </p:txBody>
      </p:sp>
      <p:sp>
        <p:nvSpPr>
          <p:cNvPr id="828" name="Google Shape;828;p68"/>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50</a:t>
            </a:fld>
            <a:endParaRPr>
              <a:latin typeface="Arial"/>
              <a:ea typeface="Arial"/>
              <a:cs typeface="Arial"/>
              <a:sym typeface="Arial"/>
            </a:endParaRPr>
          </a:p>
        </p:txBody>
      </p:sp>
      <p:pic>
        <p:nvPicPr>
          <p:cNvPr id="829" name="Google Shape;829;p68"/>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830" name="Google Shape;830;p68"/>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31" name="Google Shape;831;p68"/>
          <p:cNvSpPr txBox="1"/>
          <p:nvPr/>
        </p:nvSpPr>
        <p:spPr>
          <a:xfrm>
            <a:off x="2819400" y="46093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Table . Comparison between preprocessed image</a:t>
            </a:r>
            <a:endParaRPr/>
          </a:p>
        </p:txBody>
      </p:sp>
      <p:sp>
        <p:nvSpPr>
          <p:cNvPr id="832" name="Google Shape;832;p68"/>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Experiment on different preprocessed image</a:t>
            </a:r>
            <a:endParaRPr sz="500">
              <a:solidFill>
                <a:schemeClr val="accent1"/>
              </a:solidFill>
              <a:latin typeface="Arial"/>
              <a:ea typeface="Arial"/>
              <a:cs typeface="Arial"/>
              <a:sym typeface="Arial"/>
            </a:endParaRPr>
          </a:p>
        </p:txBody>
      </p:sp>
      <p:sp>
        <p:nvSpPr>
          <p:cNvPr id="833" name="Google Shape;833;p68"/>
          <p:cNvSpPr/>
          <p:nvPr/>
        </p:nvSpPr>
        <p:spPr>
          <a:xfrm>
            <a:off x="1445700" y="2169290"/>
            <a:ext cx="1790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different preprocessed image</a:t>
            </a:r>
            <a:endParaRPr>
              <a:solidFill>
                <a:schemeClr val="lt1"/>
              </a:solidFill>
            </a:endParaRPr>
          </a:p>
        </p:txBody>
      </p:sp>
      <p:sp>
        <p:nvSpPr>
          <p:cNvPr id="834" name="Google Shape;834;p68"/>
          <p:cNvSpPr/>
          <p:nvPr/>
        </p:nvSpPr>
        <p:spPr>
          <a:xfrm>
            <a:off x="3677125" y="2169291"/>
            <a:ext cx="1790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Same</a:t>
            </a:r>
            <a:endParaRPr>
              <a:solidFill>
                <a:schemeClr val="lt1"/>
              </a:solidFill>
            </a:endParaRPr>
          </a:p>
          <a:p>
            <a:pPr marL="0" lvl="0" indent="0" algn="ctr" rtl="0">
              <a:spcBef>
                <a:spcPts val="0"/>
              </a:spcBef>
              <a:spcAft>
                <a:spcPts val="0"/>
              </a:spcAft>
              <a:buNone/>
            </a:pPr>
            <a:r>
              <a:rPr lang="en-GB">
                <a:solidFill>
                  <a:schemeClr val="lt1"/>
                </a:solidFill>
              </a:rPr>
              <a:t>generation model</a:t>
            </a:r>
            <a:endParaRPr>
              <a:solidFill>
                <a:schemeClr val="lt1"/>
              </a:solidFill>
            </a:endParaRPr>
          </a:p>
        </p:txBody>
      </p:sp>
      <p:sp>
        <p:nvSpPr>
          <p:cNvPr id="835" name="Google Shape;835;p68"/>
          <p:cNvSpPr/>
          <p:nvPr/>
        </p:nvSpPr>
        <p:spPr>
          <a:xfrm>
            <a:off x="5908550" y="2168991"/>
            <a:ext cx="1790700" cy="8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compare</a:t>
            </a:r>
            <a:endParaRPr>
              <a:solidFill>
                <a:schemeClr val="lt1"/>
              </a:solidFill>
            </a:endParaRPr>
          </a:p>
        </p:txBody>
      </p:sp>
      <p:cxnSp>
        <p:nvCxnSpPr>
          <p:cNvPr id="836" name="Google Shape;836;p68"/>
          <p:cNvCxnSpPr>
            <a:stCxn id="833" idx="3"/>
            <a:endCxn id="834" idx="1"/>
          </p:cNvCxnSpPr>
          <p:nvPr/>
        </p:nvCxnSpPr>
        <p:spPr>
          <a:xfrm>
            <a:off x="3236400" y="2571890"/>
            <a:ext cx="440700" cy="0"/>
          </a:xfrm>
          <a:prstGeom prst="straightConnector1">
            <a:avLst/>
          </a:prstGeom>
          <a:noFill/>
          <a:ln w="9525" cap="flat" cmpd="sng">
            <a:solidFill>
              <a:schemeClr val="dk2"/>
            </a:solidFill>
            <a:prstDash val="solid"/>
            <a:round/>
            <a:headEnd type="none" w="med" len="med"/>
            <a:tailEnd type="triangle" w="med" len="med"/>
          </a:ln>
        </p:spPr>
      </p:cxnSp>
      <p:cxnSp>
        <p:nvCxnSpPr>
          <p:cNvPr id="837" name="Google Shape;837;p68"/>
          <p:cNvCxnSpPr>
            <a:stCxn id="834" idx="3"/>
            <a:endCxn id="835" idx="1"/>
          </p:cNvCxnSpPr>
          <p:nvPr/>
        </p:nvCxnSpPr>
        <p:spPr>
          <a:xfrm rot="10800000" flipH="1">
            <a:off x="5467825" y="2571591"/>
            <a:ext cx="440700" cy="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9"/>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3D generation model</a:t>
            </a:r>
            <a:endParaRPr sz="1600">
              <a:solidFill>
                <a:schemeClr val="accent1"/>
              </a:solidFill>
              <a:latin typeface="Arial"/>
              <a:ea typeface="Arial"/>
              <a:cs typeface="Arial"/>
              <a:sym typeface="Arial"/>
            </a:endParaRPr>
          </a:p>
        </p:txBody>
      </p:sp>
      <p:sp>
        <p:nvSpPr>
          <p:cNvPr id="843" name="Google Shape;843;p69"/>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51</a:t>
            </a:fld>
            <a:endParaRPr>
              <a:latin typeface="Arial"/>
              <a:ea typeface="Arial"/>
              <a:cs typeface="Arial"/>
              <a:sym typeface="Arial"/>
            </a:endParaRPr>
          </a:p>
        </p:txBody>
      </p:sp>
      <p:pic>
        <p:nvPicPr>
          <p:cNvPr id="844" name="Google Shape;844;p69"/>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845" name="Google Shape;845;p69"/>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46" name="Google Shape;846;p69"/>
          <p:cNvSpPr txBox="1"/>
          <p:nvPr/>
        </p:nvSpPr>
        <p:spPr>
          <a:xfrm>
            <a:off x="2819400" y="43807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Table . Comparison between preprocessed image</a:t>
            </a:r>
            <a:endParaRPr/>
          </a:p>
        </p:txBody>
      </p:sp>
      <p:sp>
        <p:nvSpPr>
          <p:cNvPr id="847" name="Google Shape;847;p69"/>
          <p:cNvSpPr txBox="1"/>
          <p:nvPr/>
        </p:nvSpPr>
        <p:spPr>
          <a:xfrm>
            <a:off x="79375" y="4609300"/>
            <a:ext cx="8931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
              </a:spcAft>
              <a:buNone/>
            </a:pPr>
            <a:r>
              <a:rPr lang="en-GB" sz="400">
                <a:solidFill>
                  <a:schemeClr val="dk1"/>
                </a:solidFill>
                <a:uFill>
                  <a:noFill/>
                </a:uFill>
                <a:hlinkClick r:id="rId4">
                  <a:extLst>
                    <a:ext uri="{A12FA001-AC4F-418D-AE19-62706E023703}">
                      <ahyp:hlinkClr xmlns:ahyp="http://schemas.microsoft.com/office/drawing/2018/hyperlinkcolor" val="tx"/>
                    </a:ext>
                  </a:extLst>
                </a:hlinkClick>
              </a:rPr>
              <a:t>Zibo Zhao</a:t>
            </a:r>
            <a:r>
              <a:rPr lang="en-GB" sz="400">
                <a:solidFill>
                  <a:schemeClr val="dk1"/>
                </a:solidFill>
              </a:rPr>
              <a:t>, </a:t>
            </a:r>
            <a:r>
              <a:rPr lang="en-GB" sz="400">
                <a:solidFill>
                  <a:schemeClr val="dk1"/>
                </a:solidFill>
                <a:uFill>
                  <a:noFill/>
                </a:uFill>
                <a:hlinkClick r:id="rId5">
                  <a:extLst>
                    <a:ext uri="{A12FA001-AC4F-418D-AE19-62706E023703}">
                      <ahyp:hlinkClr xmlns:ahyp="http://schemas.microsoft.com/office/drawing/2018/hyperlinkcolor" val="tx"/>
                    </a:ext>
                  </a:extLst>
                </a:hlinkClick>
              </a:rPr>
              <a:t>Zeqiang Lai</a:t>
            </a:r>
            <a:r>
              <a:rPr lang="en-GB" sz="400">
                <a:solidFill>
                  <a:schemeClr val="dk1"/>
                </a:solidFill>
              </a:rPr>
              <a:t>, </a:t>
            </a:r>
            <a:r>
              <a:rPr lang="en-GB" sz="400">
                <a:solidFill>
                  <a:schemeClr val="dk1"/>
                </a:solidFill>
                <a:uFill>
                  <a:noFill/>
                </a:uFill>
                <a:hlinkClick r:id="rId6">
                  <a:extLst>
                    <a:ext uri="{A12FA001-AC4F-418D-AE19-62706E023703}">
                      <ahyp:hlinkClr xmlns:ahyp="http://schemas.microsoft.com/office/drawing/2018/hyperlinkcolor" val="tx"/>
                    </a:ext>
                  </a:extLst>
                </a:hlinkClick>
              </a:rPr>
              <a:t>Qingxiang Lin</a:t>
            </a:r>
            <a:r>
              <a:rPr lang="en-GB" sz="400">
                <a:solidFill>
                  <a:schemeClr val="dk1"/>
                </a:solidFill>
              </a:rPr>
              <a:t>, </a:t>
            </a:r>
            <a:r>
              <a:rPr lang="en-GB" sz="400">
                <a:solidFill>
                  <a:schemeClr val="dk1"/>
                </a:solidFill>
                <a:uFill>
                  <a:noFill/>
                </a:uFill>
                <a:hlinkClick r:id="rId7">
                  <a:extLst>
                    <a:ext uri="{A12FA001-AC4F-418D-AE19-62706E023703}">
                      <ahyp:hlinkClr xmlns:ahyp="http://schemas.microsoft.com/office/drawing/2018/hyperlinkcolor" val="tx"/>
                    </a:ext>
                  </a:extLst>
                </a:hlinkClick>
              </a:rPr>
              <a:t>Yunfei Zhao</a:t>
            </a:r>
            <a:r>
              <a:rPr lang="en-GB" sz="400">
                <a:solidFill>
                  <a:schemeClr val="dk1"/>
                </a:solidFill>
              </a:rPr>
              <a:t>, </a:t>
            </a:r>
            <a:r>
              <a:rPr lang="en-GB" sz="400">
                <a:solidFill>
                  <a:schemeClr val="dk1"/>
                </a:solidFill>
                <a:uFill>
                  <a:noFill/>
                </a:uFill>
                <a:hlinkClick r:id="rId8">
                  <a:extLst>
                    <a:ext uri="{A12FA001-AC4F-418D-AE19-62706E023703}">
                      <ahyp:hlinkClr xmlns:ahyp="http://schemas.microsoft.com/office/drawing/2018/hyperlinkcolor" val="tx"/>
                    </a:ext>
                  </a:extLst>
                </a:hlinkClick>
              </a:rPr>
              <a:t>Haolin Liu</a:t>
            </a:r>
            <a:r>
              <a:rPr lang="en-GB" sz="400">
                <a:solidFill>
                  <a:schemeClr val="dk1"/>
                </a:solidFill>
              </a:rPr>
              <a:t>, </a:t>
            </a:r>
            <a:r>
              <a:rPr lang="en-GB" sz="400">
                <a:solidFill>
                  <a:schemeClr val="dk1"/>
                </a:solidFill>
                <a:uFill>
                  <a:noFill/>
                </a:uFill>
                <a:hlinkClick r:id="rId9">
                  <a:extLst>
                    <a:ext uri="{A12FA001-AC4F-418D-AE19-62706E023703}">
                      <ahyp:hlinkClr xmlns:ahyp="http://schemas.microsoft.com/office/drawing/2018/hyperlinkcolor" val="tx"/>
                    </a:ext>
                  </a:extLst>
                </a:hlinkClick>
              </a:rPr>
              <a:t>Shuhui Yang</a:t>
            </a:r>
            <a:r>
              <a:rPr lang="en-GB" sz="400">
                <a:solidFill>
                  <a:schemeClr val="dk1"/>
                </a:solidFill>
              </a:rPr>
              <a:t>, </a:t>
            </a:r>
            <a:r>
              <a:rPr lang="en-GB" sz="400">
                <a:solidFill>
                  <a:schemeClr val="dk1"/>
                </a:solidFill>
                <a:uFill>
                  <a:noFill/>
                </a:uFill>
                <a:hlinkClick r:id="rId10">
                  <a:extLst>
                    <a:ext uri="{A12FA001-AC4F-418D-AE19-62706E023703}">
                      <ahyp:hlinkClr xmlns:ahyp="http://schemas.microsoft.com/office/drawing/2018/hyperlinkcolor" val="tx"/>
                    </a:ext>
                  </a:extLst>
                </a:hlinkClick>
              </a:rPr>
              <a:t>Yifei Feng</a:t>
            </a:r>
            <a:r>
              <a:rPr lang="en-GB" sz="400">
                <a:solidFill>
                  <a:schemeClr val="dk1"/>
                </a:solidFill>
              </a:rPr>
              <a:t>, </a:t>
            </a:r>
            <a:r>
              <a:rPr lang="en-GB" sz="400">
                <a:solidFill>
                  <a:schemeClr val="dk1"/>
                </a:solidFill>
                <a:uFill>
                  <a:noFill/>
                </a:uFill>
                <a:hlinkClick r:id="rId11">
                  <a:extLst>
                    <a:ext uri="{A12FA001-AC4F-418D-AE19-62706E023703}">
                      <ahyp:hlinkClr xmlns:ahyp="http://schemas.microsoft.com/office/drawing/2018/hyperlinkcolor" val="tx"/>
                    </a:ext>
                  </a:extLst>
                </a:hlinkClick>
              </a:rPr>
              <a:t>Mingxin Yang</a:t>
            </a:r>
            <a:r>
              <a:rPr lang="en-GB" sz="400">
                <a:solidFill>
                  <a:schemeClr val="dk1"/>
                </a:solidFill>
              </a:rPr>
              <a:t>, </a:t>
            </a:r>
            <a:r>
              <a:rPr lang="en-GB" sz="400">
                <a:solidFill>
                  <a:schemeClr val="dk1"/>
                </a:solidFill>
                <a:uFill>
                  <a:noFill/>
                </a:uFill>
                <a:hlinkClick r:id="rId12">
                  <a:extLst>
                    <a:ext uri="{A12FA001-AC4F-418D-AE19-62706E023703}">
                      <ahyp:hlinkClr xmlns:ahyp="http://schemas.microsoft.com/office/drawing/2018/hyperlinkcolor" val="tx"/>
                    </a:ext>
                  </a:extLst>
                </a:hlinkClick>
              </a:rPr>
              <a:t>Sheng Zhang</a:t>
            </a:r>
            <a:r>
              <a:rPr lang="en-GB" sz="400">
                <a:solidFill>
                  <a:schemeClr val="dk1"/>
                </a:solidFill>
              </a:rPr>
              <a:t>, </a:t>
            </a:r>
            <a:r>
              <a:rPr lang="en-GB" sz="400">
                <a:solidFill>
                  <a:schemeClr val="dk1"/>
                </a:solidFill>
                <a:uFill>
                  <a:noFill/>
                </a:uFill>
                <a:hlinkClick r:id="rId13">
                  <a:extLst>
                    <a:ext uri="{A12FA001-AC4F-418D-AE19-62706E023703}">
                      <ahyp:hlinkClr xmlns:ahyp="http://schemas.microsoft.com/office/drawing/2018/hyperlinkcolor" val="tx"/>
                    </a:ext>
                  </a:extLst>
                </a:hlinkClick>
              </a:rPr>
              <a:t>Xianghui Yang</a:t>
            </a:r>
            <a:r>
              <a:rPr lang="en-GB" sz="400">
                <a:solidFill>
                  <a:schemeClr val="dk1"/>
                </a:solidFill>
              </a:rPr>
              <a:t>, </a:t>
            </a:r>
            <a:r>
              <a:rPr lang="en-GB" sz="400">
                <a:solidFill>
                  <a:schemeClr val="dk1"/>
                </a:solidFill>
                <a:uFill>
                  <a:noFill/>
                </a:uFill>
                <a:hlinkClick r:id="rId14">
                  <a:extLst>
                    <a:ext uri="{A12FA001-AC4F-418D-AE19-62706E023703}">
                      <ahyp:hlinkClr xmlns:ahyp="http://schemas.microsoft.com/office/drawing/2018/hyperlinkcolor" val="tx"/>
                    </a:ext>
                  </a:extLst>
                </a:hlinkClick>
              </a:rPr>
              <a:t>Huiwen Shi</a:t>
            </a:r>
            <a:r>
              <a:rPr lang="en-GB" sz="400">
                <a:solidFill>
                  <a:schemeClr val="dk1"/>
                </a:solidFill>
              </a:rPr>
              <a:t>, </a:t>
            </a:r>
            <a:r>
              <a:rPr lang="en-GB" sz="400">
                <a:solidFill>
                  <a:schemeClr val="dk1"/>
                </a:solidFill>
                <a:uFill>
                  <a:noFill/>
                </a:uFill>
                <a:hlinkClick r:id="rId15">
                  <a:extLst>
                    <a:ext uri="{A12FA001-AC4F-418D-AE19-62706E023703}">
                      <ahyp:hlinkClr xmlns:ahyp="http://schemas.microsoft.com/office/drawing/2018/hyperlinkcolor" val="tx"/>
                    </a:ext>
                  </a:extLst>
                </a:hlinkClick>
              </a:rPr>
              <a:t>Sicong Liu</a:t>
            </a:r>
            <a:r>
              <a:rPr lang="en-GB" sz="400">
                <a:solidFill>
                  <a:schemeClr val="dk1"/>
                </a:solidFill>
              </a:rPr>
              <a:t>, </a:t>
            </a:r>
            <a:r>
              <a:rPr lang="en-GB" sz="400">
                <a:solidFill>
                  <a:schemeClr val="dk1"/>
                </a:solidFill>
                <a:uFill>
                  <a:noFill/>
                </a:uFill>
                <a:hlinkClick r:id="rId16">
                  <a:extLst>
                    <a:ext uri="{A12FA001-AC4F-418D-AE19-62706E023703}">
                      <ahyp:hlinkClr xmlns:ahyp="http://schemas.microsoft.com/office/drawing/2018/hyperlinkcolor" val="tx"/>
                    </a:ext>
                  </a:extLst>
                </a:hlinkClick>
              </a:rPr>
              <a:t>Junta Wu</a:t>
            </a:r>
            <a:r>
              <a:rPr lang="en-GB" sz="400">
                <a:solidFill>
                  <a:schemeClr val="dk1"/>
                </a:solidFill>
              </a:rPr>
              <a:t>, </a:t>
            </a:r>
            <a:r>
              <a:rPr lang="en-GB" sz="400">
                <a:solidFill>
                  <a:schemeClr val="dk1"/>
                </a:solidFill>
                <a:uFill>
                  <a:noFill/>
                </a:uFill>
                <a:hlinkClick r:id="rId17">
                  <a:extLst>
                    <a:ext uri="{A12FA001-AC4F-418D-AE19-62706E023703}">
                      <ahyp:hlinkClr xmlns:ahyp="http://schemas.microsoft.com/office/drawing/2018/hyperlinkcolor" val="tx"/>
                    </a:ext>
                  </a:extLst>
                </a:hlinkClick>
              </a:rPr>
              <a:t>Yihang Lian</a:t>
            </a:r>
            <a:r>
              <a:rPr lang="en-GB" sz="400">
                <a:solidFill>
                  <a:schemeClr val="dk1"/>
                </a:solidFill>
              </a:rPr>
              <a:t>, </a:t>
            </a:r>
            <a:r>
              <a:rPr lang="en-GB" sz="400">
                <a:solidFill>
                  <a:schemeClr val="dk1"/>
                </a:solidFill>
                <a:uFill>
                  <a:noFill/>
                </a:uFill>
                <a:hlinkClick r:id="rId18">
                  <a:extLst>
                    <a:ext uri="{A12FA001-AC4F-418D-AE19-62706E023703}">
                      <ahyp:hlinkClr xmlns:ahyp="http://schemas.microsoft.com/office/drawing/2018/hyperlinkcolor" val="tx"/>
                    </a:ext>
                  </a:extLst>
                </a:hlinkClick>
              </a:rPr>
              <a:t>Fan Yang</a:t>
            </a:r>
            <a:r>
              <a:rPr lang="en-GB" sz="400">
                <a:solidFill>
                  <a:schemeClr val="dk1"/>
                </a:solidFill>
              </a:rPr>
              <a:t>, </a:t>
            </a:r>
            <a:r>
              <a:rPr lang="en-GB" sz="400">
                <a:solidFill>
                  <a:schemeClr val="dk1"/>
                </a:solidFill>
                <a:uFill>
                  <a:noFill/>
                </a:uFill>
                <a:hlinkClick r:id="rId19">
                  <a:extLst>
                    <a:ext uri="{A12FA001-AC4F-418D-AE19-62706E023703}">
                      <ahyp:hlinkClr xmlns:ahyp="http://schemas.microsoft.com/office/drawing/2018/hyperlinkcolor" val="tx"/>
                    </a:ext>
                  </a:extLst>
                </a:hlinkClick>
              </a:rPr>
              <a:t>Ruining Tang</a:t>
            </a:r>
            <a:r>
              <a:rPr lang="en-GB" sz="400">
                <a:solidFill>
                  <a:schemeClr val="dk1"/>
                </a:solidFill>
              </a:rPr>
              <a:t>, </a:t>
            </a:r>
            <a:r>
              <a:rPr lang="en-GB" sz="400">
                <a:solidFill>
                  <a:schemeClr val="dk1"/>
                </a:solidFill>
                <a:uFill>
                  <a:noFill/>
                </a:uFill>
                <a:hlinkClick r:id="rId20">
                  <a:extLst>
                    <a:ext uri="{A12FA001-AC4F-418D-AE19-62706E023703}">
                      <ahyp:hlinkClr xmlns:ahyp="http://schemas.microsoft.com/office/drawing/2018/hyperlinkcolor" val="tx"/>
                    </a:ext>
                  </a:extLst>
                </a:hlinkClick>
              </a:rPr>
              <a:t>Zebin He</a:t>
            </a:r>
            <a:r>
              <a:rPr lang="en-GB" sz="400">
                <a:solidFill>
                  <a:schemeClr val="dk1"/>
                </a:solidFill>
              </a:rPr>
              <a:t>, </a:t>
            </a:r>
            <a:r>
              <a:rPr lang="en-GB" sz="400">
                <a:solidFill>
                  <a:schemeClr val="dk1"/>
                </a:solidFill>
                <a:uFill>
                  <a:noFill/>
                </a:uFill>
                <a:hlinkClick r:id="rId21">
                  <a:extLst>
                    <a:ext uri="{A12FA001-AC4F-418D-AE19-62706E023703}">
                      <ahyp:hlinkClr xmlns:ahyp="http://schemas.microsoft.com/office/drawing/2018/hyperlinkcolor" val="tx"/>
                    </a:ext>
                  </a:extLst>
                </a:hlinkClick>
              </a:rPr>
              <a:t>Xinzhou Wang</a:t>
            </a:r>
            <a:r>
              <a:rPr lang="en-GB" sz="400">
                <a:solidFill>
                  <a:schemeClr val="dk1"/>
                </a:solidFill>
              </a:rPr>
              <a:t>, </a:t>
            </a:r>
            <a:r>
              <a:rPr lang="en-GB" sz="400">
                <a:solidFill>
                  <a:schemeClr val="dk1"/>
                </a:solidFill>
                <a:uFill>
                  <a:noFill/>
                </a:uFill>
                <a:hlinkClick r:id="rId22">
                  <a:extLst>
                    <a:ext uri="{A12FA001-AC4F-418D-AE19-62706E023703}">
                      <ahyp:hlinkClr xmlns:ahyp="http://schemas.microsoft.com/office/drawing/2018/hyperlinkcolor" val="tx"/>
                    </a:ext>
                  </a:extLst>
                </a:hlinkClick>
              </a:rPr>
              <a:t>Jian Liu</a:t>
            </a:r>
            <a:r>
              <a:rPr lang="en-GB" sz="400">
                <a:solidFill>
                  <a:schemeClr val="dk1"/>
                </a:solidFill>
              </a:rPr>
              <a:t>, </a:t>
            </a:r>
            <a:r>
              <a:rPr lang="en-GB" sz="400">
                <a:solidFill>
                  <a:schemeClr val="dk1"/>
                </a:solidFill>
                <a:uFill>
                  <a:noFill/>
                </a:uFill>
                <a:hlinkClick r:id="rId23">
                  <a:extLst>
                    <a:ext uri="{A12FA001-AC4F-418D-AE19-62706E023703}">
                      <ahyp:hlinkClr xmlns:ahyp="http://schemas.microsoft.com/office/drawing/2018/hyperlinkcolor" val="tx"/>
                    </a:ext>
                  </a:extLst>
                </a:hlinkClick>
              </a:rPr>
              <a:t>Xuhui Zuo</a:t>
            </a:r>
            <a:r>
              <a:rPr lang="en-GB" sz="400">
                <a:solidFill>
                  <a:schemeClr val="dk1"/>
                </a:solidFill>
              </a:rPr>
              <a:t>, </a:t>
            </a:r>
            <a:r>
              <a:rPr lang="en-GB" sz="400">
                <a:solidFill>
                  <a:schemeClr val="dk1"/>
                </a:solidFill>
                <a:uFill>
                  <a:noFill/>
                </a:uFill>
                <a:hlinkClick r:id="rId24">
                  <a:extLst>
                    <a:ext uri="{A12FA001-AC4F-418D-AE19-62706E023703}">
                      <ahyp:hlinkClr xmlns:ahyp="http://schemas.microsoft.com/office/drawing/2018/hyperlinkcolor" val="tx"/>
                    </a:ext>
                  </a:extLst>
                </a:hlinkClick>
              </a:rPr>
              <a:t>Zhuo Chen</a:t>
            </a:r>
            <a:r>
              <a:rPr lang="en-GB" sz="400">
                <a:solidFill>
                  <a:schemeClr val="dk1"/>
                </a:solidFill>
              </a:rPr>
              <a:t>, </a:t>
            </a:r>
            <a:r>
              <a:rPr lang="en-GB" sz="400">
                <a:solidFill>
                  <a:schemeClr val="dk1"/>
                </a:solidFill>
                <a:uFill>
                  <a:noFill/>
                </a:uFill>
                <a:hlinkClick r:id="rId25">
                  <a:extLst>
                    <a:ext uri="{A12FA001-AC4F-418D-AE19-62706E023703}">
                      <ahyp:hlinkClr xmlns:ahyp="http://schemas.microsoft.com/office/drawing/2018/hyperlinkcolor" val="tx"/>
                    </a:ext>
                  </a:extLst>
                </a:hlinkClick>
              </a:rPr>
              <a:t>Biwen Lei</a:t>
            </a:r>
            <a:r>
              <a:rPr lang="en-GB" sz="400">
                <a:solidFill>
                  <a:schemeClr val="dk1"/>
                </a:solidFill>
              </a:rPr>
              <a:t>, </a:t>
            </a:r>
            <a:r>
              <a:rPr lang="en-GB" sz="400">
                <a:solidFill>
                  <a:schemeClr val="dk1"/>
                </a:solidFill>
                <a:uFill>
                  <a:noFill/>
                </a:uFill>
                <a:hlinkClick r:id="rId26">
                  <a:extLst>
                    <a:ext uri="{A12FA001-AC4F-418D-AE19-62706E023703}">
                      <ahyp:hlinkClr xmlns:ahyp="http://schemas.microsoft.com/office/drawing/2018/hyperlinkcolor" val="tx"/>
                    </a:ext>
                  </a:extLst>
                </a:hlinkClick>
              </a:rPr>
              <a:t>Haohan Weng</a:t>
            </a:r>
            <a:r>
              <a:rPr lang="en-GB" sz="400">
                <a:solidFill>
                  <a:schemeClr val="dk1"/>
                </a:solidFill>
              </a:rPr>
              <a:t>, </a:t>
            </a:r>
            <a:r>
              <a:rPr lang="en-GB" sz="400">
                <a:solidFill>
                  <a:schemeClr val="dk1"/>
                </a:solidFill>
                <a:uFill>
                  <a:noFill/>
                </a:uFill>
                <a:hlinkClick r:id="rId27">
                  <a:extLst>
                    <a:ext uri="{A12FA001-AC4F-418D-AE19-62706E023703}">
                      <ahyp:hlinkClr xmlns:ahyp="http://schemas.microsoft.com/office/drawing/2018/hyperlinkcolor" val="tx"/>
                    </a:ext>
                  </a:extLst>
                </a:hlinkClick>
              </a:rPr>
              <a:t>Jing Xu</a:t>
            </a:r>
            <a:r>
              <a:rPr lang="en-GB" sz="400">
                <a:solidFill>
                  <a:schemeClr val="dk1"/>
                </a:solidFill>
              </a:rPr>
              <a:t>, </a:t>
            </a:r>
            <a:r>
              <a:rPr lang="en-GB" sz="400">
                <a:solidFill>
                  <a:schemeClr val="dk1"/>
                </a:solidFill>
                <a:uFill>
                  <a:noFill/>
                </a:uFill>
                <a:hlinkClick r:id="rId28">
                  <a:extLst>
                    <a:ext uri="{A12FA001-AC4F-418D-AE19-62706E023703}">
                      <ahyp:hlinkClr xmlns:ahyp="http://schemas.microsoft.com/office/drawing/2018/hyperlinkcolor" val="tx"/>
                    </a:ext>
                  </a:extLst>
                </a:hlinkClick>
              </a:rPr>
              <a:t>Yiling Zhu</a:t>
            </a:r>
            <a:r>
              <a:rPr lang="en-GB" sz="400">
                <a:solidFill>
                  <a:schemeClr val="dk1"/>
                </a:solidFill>
              </a:rPr>
              <a:t>, </a:t>
            </a:r>
            <a:r>
              <a:rPr lang="en-GB" sz="400">
                <a:solidFill>
                  <a:schemeClr val="dk1"/>
                </a:solidFill>
                <a:uFill>
                  <a:noFill/>
                </a:uFill>
                <a:hlinkClick r:id="rId29">
                  <a:extLst>
                    <a:ext uri="{A12FA001-AC4F-418D-AE19-62706E023703}">
                      <ahyp:hlinkClr xmlns:ahyp="http://schemas.microsoft.com/office/drawing/2018/hyperlinkcolor" val="tx"/>
                    </a:ext>
                  </a:extLst>
                </a:hlinkClick>
              </a:rPr>
              <a:t>Xinhai Liu</a:t>
            </a:r>
            <a:r>
              <a:rPr lang="en-GB" sz="400">
                <a:solidFill>
                  <a:schemeClr val="dk1"/>
                </a:solidFill>
              </a:rPr>
              <a:t>, </a:t>
            </a:r>
            <a:r>
              <a:rPr lang="en-GB" sz="400">
                <a:solidFill>
                  <a:schemeClr val="dk1"/>
                </a:solidFill>
                <a:uFill>
                  <a:noFill/>
                </a:uFill>
                <a:hlinkClick r:id="rId30">
                  <a:extLst>
                    <a:ext uri="{A12FA001-AC4F-418D-AE19-62706E023703}">
                      <ahyp:hlinkClr xmlns:ahyp="http://schemas.microsoft.com/office/drawing/2018/hyperlinkcolor" val="tx"/>
                    </a:ext>
                  </a:extLst>
                </a:hlinkClick>
              </a:rPr>
              <a:t>Lixin Xu</a:t>
            </a:r>
            <a:r>
              <a:rPr lang="en-GB" sz="400">
                <a:solidFill>
                  <a:schemeClr val="dk1"/>
                </a:solidFill>
              </a:rPr>
              <a:t>, </a:t>
            </a:r>
            <a:r>
              <a:rPr lang="en-GB" sz="400">
                <a:solidFill>
                  <a:schemeClr val="dk1"/>
                </a:solidFill>
                <a:uFill>
                  <a:noFill/>
                </a:uFill>
                <a:hlinkClick r:id="rId31">
                  <a:extLst>
                    <a:ext uri="{A12FA001-AC4F-418D-AE19-62706E023703}">
                      <ahyp:hlinkClr xmlns:ahyp="http://schemas.microsoft.com/office/drawing/2018/hyperlinkcolor" val="tx"/>
                    </a:ext>
                  </a:extLst>
                </a:hlinkClick>
              </a:rPr>
              <a:t>Changrong Hu</a:t>
            </a:r>
            <a:r>
              <a:rPr lang="en-GB" sz="400">
                <a:solidFill>
                  <a:schemeClr val="dk1"/>
                </a:solidFill>
              </a:rPr>
              <a:t>, </a:t>
            </a:r>
            <a:r>
              <a:rPr lang="en-GB" sz="400">
                <a:solidFill>
                  <a:schemeClr val="dk1"/>
                </a:solidFill>
                <a:uFill>
                  <a:noFill/>
                </a:uFill>
                <a:hlinkClick r:id="rId9">
                  <a:extLst>
                    <a:ext uri="{A12FA001-AC4F-418D-AE19-62706E023703}">
                      <ahyp:hlinkClr xmlns:ahyp="http://schemas.microsoft.com/office/drawing/2018/hyperlinkcolor" val="tx"/>
                    </a:ext>
                  </a:extLst>
                </a:hlinkClick>
              </a:rPr>
              <a:t>Shaoxiong Yang</a:t>
            </a:r>
            <a:r>
              <a:rPr lang="en-GB" sz="400">
                <a:solidFill>
                  <a:schemeClr val="dk1"/>
                </a:solidFill>
              </a:rPr>
              <a:t>, </a:t>
            </a:r>
            <a:r>
              <a:rPr lang="en-GB" sz="400">
                <a:solidFill>
                  <a:schemeClr val="dk1"/>
                </a:solidFill>
                <a:uFill>
                  <a:noFill/>
                </a:uFill>
                <a:hlinkClick r:id="rId12">
                  <a:extLst>
                    <a:ext uri="{A12FA001-AC4F-418D-AE19-62706E023703}">
                      <ahyp:hlinkClr xmlns:ahyp="http://schemas.microsoft.com/office/drawing/2018/hyperlinkcolor" val="tx"/>
                    </a:ext>
                  </a:extLst>
                </a:hlinkClick>
              </a:rPr>
              <a:t>Song Zhang</a:t>
            </a:r>
            <a:r>
              <a:rPr lang="en-GB" sz="400">
                <a:solidFill>
                  <a:schemeClr val="dk1"/>
                </a:solidFill>
              </a:rPr>
              <a:t>, </a:t>
            </a:r>
            <a:r>
              <a:rPr lang="en-GB" sz="400">
                <a:solidFill>
                  <a:schemeClr val="dk1"/>
                </a:solidFill>
                <a:uFill>
                  <a:noFill/>
                </a:uFill>
                <a:hlinkClick r:id="rId32">
                  <a:extLst>
                    <a:ext uri="{A12FA001-AC4F-418D-AE19-62706E023703}">
                      <ahyp:hlinkClr xmlns:ahyp="http://schemas.microsoft.com/office/drawing/2018/hyperlinkcolor" val="tx"/>
                    </a:ext>
                  </a:extLst>
                </a:hlinkClick>
              </a:rPr>
              <a:t>Yang Liu</a:t>
            </a:r>
            <a:r>
              <a:rPr lang="en-GB" sz="400">
                <a:solidFill>
                  <a:schemeClr val="dk1"/>
                </a:solidFill>
              </a:rPr>
              <a:t>, </a:t>
            </a:r>
            <a:r>
              <a:rPr lang="en-GB" sz="400">
                <a:solidFill>
                  <a:schemeClr val="dk1"/>
                </a:solidFill>
                <a:uFill>
                  <a:noFill/>
                </a:uFill>
                <a:hlinkClick r:id="rId33">
                  <a:extLst>
                    <a:ext uri="{A12FA001-AC4F-418D-AE19-62706E023703}">
                      <ahyp:hlinkClr xmlns:ahyp="http://schemas.microsoft.com/office/drawing/2018/hyperlinkcolor" val="tx"/>
                    </a:ext>
                  </a:extLst>
                </a:hlinkClick>
              </a:rPr>
              <a:t>Tianyu Huang</a:t>
            </a:r>
            <a:r>
              <a:rPr lang="en-GB" sz="400">
                <a:solidFill>
                  <a:schemeClr val="dk1"/>
                </a:solidFill>
              </a:rPr>
              <a:t>, </a:t>
            </a:r>
            <a:r>
              <a:rPr lang="en-GB" sz="400">
                <a:solidFill>
                  <a:schemeClr val="dk1"/>
                </a:solidFill>
                <a:uFill>
                  <a:noFill/>
                </a:uFill>
                <a:hlinkClick r:id="rId34">
                  <a:extLst>
                    <a:ext uri="{A12FA001-AC4F-418D-AE19-62706E023703}">
                      <ahyp:hlinkClr xmlns:ahyp="http://schemas.microsoft.com/office/drawing/2018/hyperlinkcolor" val="tx"/>
                    </a:ext>
                  </a:extLst>
                </a:hlinkClick>
              </a:rPr>
              <a:t>Lifu Wang</a:t>
            </a:r>
            <a:r>
              <a:rPr lang="en-GB" sz="400">
                <a:solidFill>
                  <a:schemeClr val="dk1"/>
                </a:solidFill>
              </a:rPr>
              <a:t>, </a:t>
            </a:r>
            <a:r>
              <a:rPr lang="en-GB" sz="400">
                <a:solidFill>
                  <a:schemeClr val="dk1"/>
                </a:solidFill>
                <a:uFill>
                  <a:noFill/>
                </a:uFill>
                <a:hlinkClick r:id="rId35">
                  <a:extLst>
                    <a:ext uri="{A12FA001-AC4F-418D-AE19-62706E023703}">
                      <ahyp:hlinkClr xmlns:ahyp="http://schemas.microsoft.com/office/drawing/2018/hyperlinkcolor" val="tx"/>
                    </a:ext>
                  </a:extLst>
                </a:hlinkClick>
              </a:rPr>
              <a:t>Jihong Zhang</a:t>
            </a:r>
            <a:r>
              <a:rPr lang="en-GB" sz="400">
                <a:solidFill>
                  <a:schemeClr val="dk1"/>
                </a:solidFill>
              </a:rPr>
              <a:t>, </a:t>
            </a:r>
            <a:r>
              <a:rPr lang="en-GB" sz="400">
                <a:solidFill>
                  <a:schemeClr val="dk1"/>
                </a:solidFill>
                <a:uFill>
                  <a:noFill/>
                </a:uFill>
                <a:hlinkClick r:id="rId36">
                  <a:extLst>
                    <a:ext uri="{A12FA001-AC4F-418D-AE19-62706E023703}">
                      <ahyp:hlinkClr xmlns:ahyp="http://schemas.microsoft.com/office/drawing/2018/hyperlinkcolor" val="tx"/>
                    </a:ext>
                  </a:extLst>
                </a:hlinkClick>
              </a:rPr>
              <a:t>Meng Chen</a:t>
            </a:r>
            <a:r>
              <a:rPr lang="en-GB" sz="400">
                <a:solidFill>
                  <a:schemeClr val="dk1"/>
                </a:solidFill>
              </a:rPr>
              <a:t>, </a:t>
            </a:r>
            <a:r>
              <a:rPr lang="en-GB" sz="400">
                <a:solidFill>
                  <a:schemeClr val="dk1"/>
                </a:solidFill>
                <a:uFill>
                  <a:noFill/>
                </a:uFill>
                <a:hlinkClick r:id="rId37">
                  <a:extLst>
                    <a:ext uri="{A12FA001-AC4F-418D-AE19-62706E023703}">
                      <ahyp:hlinkClr xmlns:ahyp="http://schemas.microsoft.com/office/drawing/2018/hyperlinkcolor" val="tx"/>
                    </a:ext>
                  </a:extLst>
                </a:hlinkClick>
              </a:rPr>
              <a:t>Liang Dong</a:t>
            </a:r>
            <a:r>
              <a:rPr lang="en-GB" sz="400">
                <a:solidFill>
                  <a:schemeClr val="dk1"/>
                </a:solidFill>
              </a:rPr>
              <a:t>, </a:t>
            </a:r>
            <a:r>
              <a:rPr lang="en-GB" sz="400">
                <a:solidFill>
                  <a:schemeClr val="dk1"/>
                </a:solidFill>
                <a:uFill>
                  <a:noFill/>
                </a:uFill>
                <a:hlinkClick r:id="rId38">
                  <a:extLst>
                    <a:ext uri="{A12FA001-AC4F-418D-AE19-62706E023703}">
                      <ahyp:hlinkClr xmlns:ahyp="http://schemas.microsoft.com/office/drawing/2018/hyperlinkcolor" val="tx"/>
                    </a:ext>
                  </a:extLst>
                </a:hlinkClick>
              </a:rPr>
              <a:t>Yiwen Jia</a:t>
            </a:r>
            <a:r>
              <a:rPr lang="en-GB" sz="400">
                <a:solidFill>
                  <a:schemeClr val="dk1"/>
                </a:solidFill>
              </a:rPr>
              <a:t>, </a:t>
            </a:r>
            <a:r>
              <a:rPr lang="en-GB" sz="400">
                <a:solidFill>
                  <a:schemeClr val="dk1"/>
                </a:solidFill>
                <a:uFill>
                  <a:noFill/>
                </a:uFill>
                <a:hlinkClick r:id="rId39">
                  <a:extLst>
                    <a:ext uri="{A12FA001-AC4F-418D-AE19-62706E023703}">
                      <ahyp:hlinkClr xmlns:ahyp="http://schemas.microsoft.com/office/drawing/2018/hyperlinkcolor" val="tx"/>
                    </a:ext>
                  </a:extLst>
                </a:hlinkClick>
              </a:rPr>
              <a:t>Yulin Cai</a:t>
            </a:r>
            <a:r>
              <a:rPr lang="en-GB" sz="400">
                <a:solidFill>
                  <a:schemeClr val="dk1"/>
                </a:solidFill>
              </a:rPr>
              <a:t>, </a:t>
            </a:r>
            <a:r>
              <a:rPr lang="en-GB" sz="400">
                <a:solidFill>
                  <a:schemeClr val="dk1"/>
                </a:solidFill>
                <a:uFill>
                  <a:noFill/>
                </a:uFill>
                <a:hlinkClick r:id="rId40">
                  <a:extLst>
                    <a:ext uri="{A12FA001-AC4F-418D-AE19-62706E023703}">
                      <ahyp:hlinkClr xmlns:ahyp="http://schemas.microsoft.com/office/drawing/2018/hyperlinkcolor" val="tx"/>
                    </a:ext>
                  </a:extLst>
                </a:hlinkClick>
              </a:rPr>
              <a:t>Jiaao Yu</a:t>
            </a:r>
            <a:r>
              <a:rPr lang="en-GB" sz="400">
                <a:solidFill>
                  <a:schemeClr val="dk1"/>
                </a:solidFill>
              </a:rPr>
              <a:t>, </a:t>
            </a:r>
            <a:r>
              <a:rPr lang="en-GB" sz="400">
                <a:solidFill>
                  <a:schemeClr val="dk1"/>
                </a:solidFill>
                <a:uFill>
                  <a:noFill/>
                </a:uFill>
                <a:hlinkClick r:id="rId41">
                  <a:extLst>
                    <a:ext uri="{A12FA001-AC4F-418D-AE19-62706E023703}">
                      <ahyp:hlinkClr xmlns:ahyp="http://schemas.microsoft.com/office/drawing/2018/hyperlinkcolor" val="tx"/>
                    </a:ext>
                  </a:extLst>
                </a:hlinkClick>
              </a:rPr>
              <a:t>Yixuan Tang</a:t>
            </a:r>
            <a:r>
              <a:rPr lang="en-GB" sz="400">
                <a:solidFill>
                  <a:schemeClr val="dk1"/>
                </a:solidFill>
              </a:rPr>
              <a:t>, </a:t>
            </a:r>
            <a:r>
              <a:rPr lang="en-GB" sz="400">
                <a:solidFill>
                  <a:schemeClr val="dk1"/>
                </a:solidFill>
                <a:uFill>
                  <a:noFill/>
                </a:uFill>
                <a:hlinkClick r:id="rId42">
                  <a:extLst>
                    <a:ext uri="{A12FA001-AC4F-418D-AE19-62706E023703}">
                      <ahyp:hlinkClr xmlns:ahyp="http://schemas.microsoft.com/office/drawing/2018/hyperlinkcolor" val="tx"/>
                    </a:ext>
                  </a:extLst>
                </a:hlinkClick>
              </a:rPr>
              <a:t>Hao Zhang</a:t>
            </a:r>
            <a:r>
              <a:rPr lang="en-GB" sz="400">
                <a:solidFill>
                  <a:schemeClr val="dk1"/>
                </a:solidFill>
              </a:rPr>
              <a:t>, </a:t>
            </a:r>
            <a:r>
              <a:rPr lang="en-GB" sz="400">
                <a:solidFill>
                  <a:schemeClr val="dk1"/>
                </a:solidFill>
                <a:uFill>
                  <a:noFill/>
                </a:uFill>
                <a:hlinkClick r:id="rId43">
                  <a:extLst>
                    <a:ext uri="{A12FA001-AC4F-418D-AE19-62706E023703}">
                      <ahyp:hlinkClr xmlns:ahyp="http://schemas.microsoft.com/office/drawing/2018/hyperlinkcolor" val="tx"/>
                    </a:ext>
                  </a:extLst>
                </a:hlinkClick>
              </a:rPr>
              <a:t>Zheng Ye</a:t>
            </a:r>
            <a:r>
              <a:rPr lang="en-GB" sz="400">
                <a:solidFill>
                  <a:schemeClr val="dk1"/>
                </a:solidFill>
              </a:rPr>
              <a:t>, </a:t>
            </a:r>
            <a:r>
              <a:rPr lang="en-GB" sz="400">
                <a:solidFill>
                  <a:schemeClr val="dk1"/>
                </a:solidFill>
                <a:uFill>
                  <a:noFill/>
                </a:uFill>
                <a:hlinkClick r:id="rId44">
                  <a:extLst>
                    <a:ext uri="{A12FA001-AC4F-418D-AE19-62706E023703}">
                      <ahyp:hlinkClr xmlns:ahyp="http://schemas.microsoft.com/office/drawing/2018/hyperlinkcolor" val="tx"/>
                    </a:ext>
                  </a:extLst>
                </a:hlinkClick>
              </a:rPr>
              <a:t>Peng He</a:t>
            </a:r>
            <a:r>
              <a:rPr lang="en-GB" sz="400">
                <a:solidFill>
                  <a:schemeClr val="dk1"/>
                </a:solidFill>
              </a:rPr>
              <a:t>, </a:t>
            </a:r>
            <a:r>
              <a:rPr lang="en-GB" sz="400">
                <a:solidFill>
                  <a:schemeClr val="dk1"/>
                </a:solidFill>
                <a:uFill>
                  <a:noFill/>
                </a:uFill>
                <a:hlinkClick r:id="rId45">
                  <a:extLst>
                    <a:ext uri="{A12FA001-AC4F-418D-AE19-62706E023703}">
                      <ahyp:hlinkClr xmlns:ahyp="http://schemas.microsoft.com/office/drawing/2018/hyperlinkcolor" val="tx"/>
                    </a:ext>
                  </a:extLst>
                </a:hlinkClick>
              </a:rPr>
              <a:t>Runzhou Wu</a:t>
            </a:r>
            <a:r>
              <a:rPr lang="en-GB" sz="400">
                <a:solidFill>
                  <a:schemeClr val="dk1"/>
                </a:solidFill>
              </a:rPr>
              <a:t>, </a:t>
            </a:r>
            <a:r>
              <a:rPr lang="en-GB" sz="400">
                <a:solidFill>
                  <a:schemeClr val="dk1"/>
                </a:solidFill>
                <a:uFill>
                  <a:noFill/>
                </a:uFill>
                <a:hlinkClick r:id="rId46">
                  <a:extLst>
                    <a:ext uri="{A12FA001-AC4F-418D-AE19-62706E023703}">
                      <ahyp:hlinkClr xmlns:ahyp="http://schemas.microsoft.com/office/drawing/2018/hyperlinkcolor" val="tx"/>
                    </a:ext>
                  </a:extLst>
                </a:hlinkClick>
              </a:rPr>
              <a:t>Chao Zhang</a:t>
            </a:r>
            <a:r>
              <a:rPr lang="en-GB" sz="400">
                <a:solidFill>
                  <a:schemeClr val="dk1"/>
                </a:solidFill>
              </a:rPr>
              <a:t>, </a:t>
            </a:r>
            <a:r>
              <a:rPr lang="en-GB" sz="400">
                <a:solidFill>
                  <a:schemeClr val="dk1"/>
                </a:solidFill>
                <a:uFill>
                  <a:noFill/>
                </a:uFill>
                <a:hlinkClick r:id="rId47">
                  <a:extLst>
                    <a:ext uri="{A12FA001-AC4F-418D-AE19-62706E023703}">
                      <ahyp:hlinkClr xmlns:ahyp="http://schemas.microsoft.com/office/drawing/2018/hyperlinkcolor" val="tx"/>
                    </a:ext>
                  </a:extLst>
                </a:hlinkClick>
              </a:rPr>
              <a:t>Yonghao Tan</a:t>
            </a:r>
            <a:r>
              <a:rPr lang="en-GB" sz="400">
                <a:solidFill>
                  <a:schemeClr val="dk1"/>
                </a:solidFill>
              </a:rPr>
              <a:t>, </a:t>
            </a:r>
            <a:r>
              <a:rPr lang="en-GB" sz="400">
                <a:solidFill>
                  <a:schemeClr val="dk1"/>
                </a:solidFill>
                <a:uFill>
                  <a:noFill/>
                </a:uFill>
                <a:hlinkClick r:id="rId48">
                  <a:extLst>
                    <a:ext uri="{A12FA001-AC4F-418D-AE19-62706E023703}">
                      <ahyp:hlinkClr xmlns:ahyp="http://schemas.microsoft.com/office/drawing/2018/hyperlinkcolor" val="tx"/>
                    </a:ext>
                  </a:extLst>
                </a:hlinkClick>
              </a:rPr>
              <a:t>Jie Xiao</a:t>
            </a:r>
            <a:r>
              <a:rPr lang="en-GB" sz="400">
                <a:solidFill>
                  <a:schemeClr val="dk1"/>
                </a:solidFill>
              </a:rPr>
              <a:t>, </a:t>
            </a:r>
            <a:r>
              <a:rPr lang="en-GB" sz="400">
                <a:solidFill>
                  <a:schemeClr val="dk1"/>
                </a:solidFill>
                <a:uFill>
                  <a:noFill/>
                </a:uFill>
                <a:hlinkClick r:id="rId49">
                  <a:extLst>
                    <a:ext uri="{A12FA001-AC4F-418D-AE19-62706E023703}">
                      <ahyp:hlinkClr xmlns:ahyp="http://schemas.microsoft.com/office/drawing/2018/hyperlinkcolor" val="tx"/>
                    </a:ext>
                  </a:extLst>
                </a:hlinkClick>
              </a:rPr>
              <a:t>Yangyu Tao</a:t>
            </a:r>
            <a:r>
              <a:rPr lang="en-GB" sz="400">
                <a:solidFill>
                  <a:schemeClr val="dk1"/>
                </a:solidFill>
              </a:rPr>
              <a:t>, </a:t>
            </a:r>
            <a:r>
              <a:rPr lang="en-GB" sz="400">
                <a:solidFill>
                  <a:schemeClr val="dk1"/>
                </a:solidFill>
                <a:uFill>
                  <a:noFill/>
                </a:uFill>
                <a:hlinkClick r:id="rId50">
                  <a:extLst>
                    <a:ext uri="{A12FA001-AC4F-418D-AE19-62706E023703}">
                      <ahyp:hlinkClr xmlns:ahyp="http://schemas.microsoft.com/office/drawing/2018/hyperlinkcolor" val="tx"/>
                    </a:ext>
                  </a:extLst>
                </a:hlinkClick>
              </a:rPr>
              <a:t>Jianchen Zhu</a:t>
            </a:r>
            <a:r>
              <a:rPr lang="en-GB" sz="400">
                <a:solidFill>
                  <a:schemeClr val="dk1"/>
                </a:solidFill>
              </a:rPr>
              <a:t>, </a:t>
            </a:r>
            <a:r>
              <a:rPr lang="en-GB" sz="400">
                <a:solidFill>
                  <a:schemeClr val="dk1"/>
                </a:solidFill>
                <a:uFill>
                  <a:noFill/>
                </a:uFill>
                <a:hlinkClick r:id="rId51">
                  <a:extLst>
                    <a:ext uri="{A12FA001-AC4F-418D-AE19-62706E023703}">
                      <ahyp:hlinkClr xmlns:ahyp="http://schemas.microsoft.com/office/drawing/2018/hyperlinkcolor" val="tx"/>
                    </a:ext>
                  </a:extLst>
                </a:hlinkClick>
              </a:rPr>
              <a:t>Jinbao Xue</a:t>
            </a:r>
            <a:r>
              <a:rPr lang="en-GB" sz="400">
                <a:solidFill>
                  <a:schemeClr val="dk1"/>
                </a:solidFill>
              </a:rPr>
              <a:t>, </a:t>
            </a:r>
            <a:r>
              <a:rPr lang="en-GB" sz="400">
                <a:solidFill>
                  <a:schemeClr val="dk1"/>
                </a:solidFill>
                <a:uFill>
                  <a:noFill/>
                </a:uFill>
                <a:hlinkClick r:id="rId52">
                  <a:extLst>
                    <a:ext uri="{A12FA001-AC4F-418D-AE19-62706E023703}">
                      <ahyp:hlinkClr xmlns:ahyp="http://schemas.microsoft.com/office/drawing/2018/hyperlinkcolor" val="tx"/>
                    </a:ext>
                  </a:extLst>
                </a:hlinkClick>
              </a:rPr>
              <a:t>Kai Liu</a:t>
            </a:r>
            <a:r>
              <a:rPr lang="en-GB" sz="400">
                <a:solidFill>
                  <a:schemeClr val="dk1"/>
                </a:solidFill>
              </a:rPr>
              <a:t>, </a:t>
            </a:r>
            <a:r>
              <a:rPr lang="en-GB" sz="400">
                <a:solidFill>
                  <a:schemeClr val="dk1"/>
                </a:solidFill>
                <a:uFill>
                  <a:noFill/>
                </a:uFill>
                <a:hlinkClick r:id="rId53">
                  <a:extLst>
                    <a:ext uri="{A12FA001-AC4F-418D-AE19-62706E023703}">
                      <ahyp:hlinkClr xmlns:ahyp="http://schemas.microsoft.com/office/drawing/2018/hyperlinkcolor" val="tx"/>
                    </a:ext>
                  </a:extLst>
                </a:hlinkClick>
              </a:rPr>
              <a:t>Chongqing Zhao</a:t>
            </a:r>
            <a:r>
              <a:rPr lang="en-GB" sz="400">
                <a:solidFill>
                  <a:schemeClr val="dk1"/>
                </a:solidFill>
              </a:rPr>
              <a:t>, </a:t>
            </a:r>
            <a:r>
              <a:rPr lang="en-GB" sz="400">
                <a:solidFill>
                  <a:schemeClr val="dk1"/>
                </a:solidFill>
                <a:uFill>
                  <a:noFill/>
                </a:uFill>
                <a:hlinkClick r:id="rId54">
                  <a:extLst>
                    <a:ext uri="{A12FA001-AC4F-418D-AE19-62706E023703}">
                      <ahyp:hlinkClr xmlns:ahyp="http://schemas.microsoft.com/office/drawing/2018/hyperlinkcolor" val="tx"/>
                    </a:ext>
                  </a:extLst>
                </a:hlinkClick>
              </a:rPr>
              <a:t>Xinming Wu</a:t>
            </a:r>
            <a:r>
              <a:rPr lang="en-GB" sz="400">
                <a:solidFill>
                  <a:schemeClr val="dk1"/>
                </a:solidFill>
              </a:rPr>
              <a:t>, </a:t>
            </a:r>
            <a:r>
              <a:rPr lang="en-GB" sz="400">
                <a:solidFill>
                  <a:schemeClr val="dk1"/>
                </a:solidFill>
                <a:uFill>
                  <a:noFill/>
                </a:uFill>
                <a:hlinkClick r:id="rId55">
                  <a:extLst>
                    <a:ext uri="{A12FA001-AC4F-418D-AE19-62706E023703}">
                      <ahyp:hlinkClr xmlns:ahyp="http://schemas.microsoft.com/office/drawing/2018/hyperlinkcolor" val="tx"/>
                    </a:ext>
                  </a:extLst>
                </a:hlinkClick>
              </a:rPr>
              <a:t>Zhichao Hu</a:t>
            </a:r>
            <a:r>
              <a:rPr lang="en-GB" sz="400">
                <a:solidFill>
                  <a:schemeClr val="dk1"/>
                </a:solidFill>
              </a:rPr>
              <a:t>, </a:t>
            </a:r>
            <a:r>
              <a:rPr lang="en-GB" sz="400">
                <a:solidFill>
                  <a:schemeClr val="dk1"/>
                </a:solidFill>
                <a:uFill>
                  <a:noFill/>
                </a:uFill>
                <a:hlinkClick r:id="rId56">
                  <a:extLst>
                    <a:ext uri="{A12FA001-AC4F-418D-AE19-62706E023703}">
                      <ahyp:hlinkClr xmlns:ahyp="http://schemas.microsoft.com/office/drawing/2018/hyperlinkcolor" val="tx"/>
                    </a:ext>
                  </a:extLst>
                </a:hlinkClick>
              </a:rPr>
              <a:t>Lei Qin</a:t>
            </a:r>
            <a:r>
              <a:rPr lang="en-GB" sz="400">
                <a:solidFill>
                  <a:schemeClr val="dk1"/>
                </a:solidFill>
              </a:rPr>
              <a:t>, </a:t>
            </a:r>
            <a:r>
              <a:rPr lang="en-GB" sz="400">
                <a:solidFill>
                  <a:schemeClr val="dk1"/>
                </a:solidFill>
                <a:uFill>
                  <a:noFill/>
                </a:uFill>
                <a:hlinkClick r:id="rId57">
                  <a:extLst>
                    <a:ext uri="{A12FA001-AC4F-418D-AE19-62706E023703}">
                      <ahyp:hlinkClr xmlns:ahyp="http://schemas.microsoft.com/office/drawing/2018/hyperlinkcolor" val="tx"/>
                    </a:ext>
                  </a:extLst>
                </a:hlinkClick>
              </a:rPr>
              <a:t>Jianbing Peng</a:t>
            </a:r>
            <a:r>
              <a:rPr lang="en-GB" sz="400">
                <a:solidFill>
                  <a:schemeClr val="dk1"/>
                </a:solidFill>
              </a:rPr>
              <a:t>, </a:t>
            </a:r>
            <a:r>
              <a:rPr lang="en-GB" sz="400">
                <a:solidFill>
                  <a:schemeClr val="dk1"/>
                </a:solidFill>
                <a:uFill>
                  <a:noFill/>
                </a:uFill>
                <a:hlinkClick r:id="rId58">
                  <a:extLst>
                    <a:ext uri="{A12FA001-AC4F-418D-AE19-62706E023703}">
                      <ahyp:hlinkClr xmlns:ahyp="http://schemas.microsoft.com/office/drawing/2018/hyperlinkcolor" val="tx"/>
                    </a:ext>
                  </a:extLst>
                </a:hlinkClick>
              </a:rPr>
              <a:t>Zhan Li</a:t>
            </a:r>
            <a:r>
              <a:rPr lang="en-GB" sz="400">
                <a:solidFill>
                  <a:schemeClr val="dk1"/>
                </a:solidFill>
              </a:rPr>
              <a:t>, </a:t>
            </a:r>
            <a:r>
              <a:rPr lang="en-GB" sz="400">
                <a:solidFill>
                  <a:schemeClr val="dk1"/>
                </a:solidFill>
                <a:uFill>
                  <a:noFill/>
                </a:uFill>
                <a:hlinkClick r:id="rId36">
                  <a:extLst>
                    <a:ext uri="{A12FA001-AC4F-418D-AE19-62706E023703}">
                      <ahyp:hlinkClr xmlns:ahyp="http://schemas.microsoft.com/office/drawing/2018/hyperlinkcolor" val="tx"/>
                    </a:ext>
                  </a:extLst>
                </a:hlinkClick>
              </a:rPr>
              <a:t>Minghui Chen</a:t>
            </a:r>
            <a:r>
              <a:rPr lang="en-GB" sz="400">
                <a:solidFill>
                  <a:schemeClr val="dk1"/>
                </a:solidFill>
              </a:rPr>
              <a:t>, </a:t>
            </a:r>
            <a:r>
              <a:rPr lang="en-GB" sz="400">
                <a:solidFill>
                  <a:schemeClr val="dk1"/>
                </a:solidFill>
                <a:uFill>
                  <a:noFill/>
                </a:uFill>
                <a:hlinkClick r:id="rId59">
                  <a:extLst>
                    <a:ext uri="{A12FA001-AC4F-418D-AE19-62706E023703}">
                      <ahyp:hlinkClr xmlns:ahyp="http://schemas.microsoft.com/office/drawing/2018/hyperlinkcolor" val="tx"/>
                    </a:ext>
                  </a:extLst>
                </a:hlinkClick>
              </a:rPr>
              <a:t>Xipeng Zhang</a:t>
            </a:r>
            <a:r>
              <a:rPr lang="en-GB" sz="400">
                <a:solidFill>
                  <a:schemeClr val="dk1"/>
                </a:solidFill>
              </a:rPr>
              <a:t>, </a:t>
            </a:r>
            <a:r>
              <a:rPr lang="en-GB" sz="400">
                <a:solidFill>
                  <a:schemeClr val="dk1"/>
                </a:solidFill>
                <a:uFill>
                  <a:noFill/>
                </a:uFill>
                <a:hlinkClick r:id="rId60">
                  <a:extLst>
                    <a:ext uri="{A12FA001-AC4F-418D-AE19-62706E023703}">
                      <ahyp:hlinkClr xmlns:ahyp="http://schemas.microsoft.com/office/drawing/2018/hyperlinkcolor" val="tx"/>
                    </a:ext>
                  </a:extLst>
                </a:hlinkClick>
              </a:rPr>
              <a:t>Lin Niu</a:t>
            </a:r>
            <a:r>
              <a:rPr lang="en-GB" sz="400">
                <a:solidFill>
                  <a:schemeClr val="dk1"/>
                </a:solidFill>
              </a:rPr>
              <a:t>, </a:t>
            </a:r>
            <a:r>
              <a:rPr lang="en-GB" sz="400">
                <a:solidFill>
                  <a:schemeClr val="dk1"/>
                </a:solidFill>
                <a:uFill>
                  <a:noFill/>
                </a:uFill>
                <a:hlinkClick r:id="rId61">
                  <a:extLst>
                    <a:ext uri="{A12FA001-AC4F-418D-AE19-62706E023703}">
                      <ahyp:hlinkClr xmlns:ahyp="http://schemas.microsoft.com/office/drawing/2018/hyperlinkcolor" val="tx"/>
                    </a:ext>
                  </a:extLst>
                </a:hlinkClick>
              </a:rPr>
              <a:t>Paige Wang</a:t>
            </a:r>
            <a:r>
              <a:rPr lang="en-GB" sz="400">
                <a:solidFill>
                  <a:schemeClr val="dk1"/>
                </a:solidFill>
              </a:rPr>
              <a:t>, </a:t>
            </a:r>
            <a:r>
              <a:rPr lang="en-GB" sz="400">
                <a:solidFill>
                  <a:schemeClr val="dk1"/>
                </a:solidFill>
                <a:uFill>
                  <a:noFill/>
                </a:uFill>
                <a:hlinkClick r:id="rId62">
                  <a:extLst>
                    <a:ext uri="{A12FA001-AC4F-418D-AE19-62706E023703}">
                      <ahyp:hlinkClr xmlns:ahyp="http://schemas.microsoft.com/office/drawing/2018/hyperlinkcolor" val="tx"/>
                    </a:ext>
                  </a:extLst>
                </a:hlinkClick>
              </a:rPr>
              <a:t>Yingkai Wang</a:t>
            </a:r>
            <a:r>
              <a:rPr lang="en-GB" sz="400">
                <a:solidFill>
                  <a:schemeClr val="dk1"/>
                </a:solidFill>
              </a:rPr>
              <a:t>, </a:t>
            </a:r>
            <a:r>
              <a:rPr lang="en-GB" sz="400">
                <a:solidFill>
                  <a:schemeClr val="dk1"/>
                </a:solidFill>
                <a:uFill>
                  <a:noFill/>
                </a:uFill>
                <a:hlinkClick r:id="rId63">
                  <a:extLst>
                    <a:ext uri="{A12FA001-AC4F-418D-AE19-62706E023703}">
                      <ahyp:hlinkClr xmlns:ahyp="http://schemas.microsoft.com/office/drawing/2018/hyperlinkcolor" val="tx"/>
                    </a:ext>
                  </a:extLst>
                </a:hlinkClick>
              </a:rPr>
              <a:t>Haozhao Kuang</a:t>
            </a:r>
            <a:r>
              <a:rPr lang="en-GB" sz="400">
                <a:solidFill>
                  <a:schemeClr val="dk1"/>
                </a:solidFill>
              </a:rPr>
              <a:t>, </a:t>
            </a:r>
            <a:r>
              <a:rPr lang="en-GB" sz="400">
                <a:solidFill>
                  <a:schemeClr val="dk1"/>
                </a:solidFill>
                <a:uFill>
                  <a:noFill/>
                </a:uFill>
                <a:hlinkClick r:id="rId64">
                  <a:extLst>
                    <a:ext uri="{A12FA001-AC4F-418D-AE19-62706E023703}">
                      <ahyp:hlinkClr xmlns:ahyp="http://schemas.microsoft.com/office/drawing/2018/hyperlinkcolor" val="tx"/>
                    </a:ext>
                  </a:extLst>
                </a:hlinkClick>
              </a:rPr>
              <a:t>Zhongyi Fan</a:t>
            </a:r>
            <a:r>
              <a:rPr lang="en-GB" sz="400">
                <a:solidFill>
                  <a:schemeClr val="dk1"/>
                </a:solidFill>
              </a:rPr>
              <a:t>, </a:t>
            </a:r>
            <a:r>
              <a:rPr lang="en-GB" sz="400">
                <a:solidFill>
                  <a:schemeClr val="dk1"/>
                </a:solidFill>
                <a:uFill>
                  <a:noFill/>
                </a:uFill>
                <a:hlinkClick r:id="rId65">
                  <a:extLst>
                    <a:ext uri="{A12FA001-AC4F-418D-AE19-62706E023703}">
                      <ahyp:hlinkClr xmlns:ahyp="http://schemas.microsoft.com/office/drawing/2018/hyperlinkcolor" val="tx"/>
                    </a:ext>
                  </a:extLst>
                </a:hlinkClick>
              </a:rPr>
              <a:t>Xu Zheng</a:t>
            </a:r>
            <a:r>
              <a:rPr lang="en-GB" sz="400">
                <a:solidFill>
                  <a:schemeClr val="dk1"/>
                </a:solidFill>
              </a:rPr>
              <a:t>, </a:t>
            </a:r>
            <a:r>
              <a:rPr lang="en-GB" sz="400">
                <a:solidFill>
                  <a:schemeClr val="dk1"/>
                </a:solidFill>
                <a:uFill>
                  <a:noFill/>
                </a:uFill>
                <a:hlinkClick r:id="rId66">
                  <a:extLst>
                    <a:ext uri="{A12FA001-AC4F-418D-AE19-62706E023703}">
                      <ahyp:hlinkClr xmlns:ahyp="http://schemas.microsoft.com/office/drawing/2018/hyperlinkcolor" val="tx"/>
                    </a:ext>
                  </a:extLst>
                </a:hlinkClick>
              </a:rPr>
              <a:t>Weihao Zhuang</a:t>
            </a:r>
            <a:r>
              <a:rPr lang="en-GB" sz="400">
                <a:solidFill>
                  <a:schemeClr val="dk1"/>
                </a:solidFill>
              </a:rPr>
              <a:t>, </a:t>
            </a:r>
            <a:r>
              <a:rPr lang="en-GB" sz="400">
                <a:solidFill>
                  <a:schemeClr val="dk1"/>
                </a:solidFill>
                <a:uFill>
                  <a:noFill/>
                </a:uFill>
                <a:hlinkClick r:id="rId67">
                  <a:extLst>
                    <a:ext uri="{A12FA001-AC4F-418D-AE19-62706E023703}">
                      <ahyp:hlinkClr xmlns:ahyp="http://schemas.microsoft.com/office/drawing/2018/hyperlinkcolor" val="tx"/>
                    </a:ext>
                  </a:extLst>
                </a:hlinkClick>
              </a:rPr>
              <a:t>YingPing He</a:t>
            </a:r>
            <a:r>
              <a:rPr lang="en-GB" sz="400">
                <a:solidFill>
                  <a:schemeClr val="dk1"/>
                </a:solidFill>
              </a:rPr>
              <a:t>, </a:t>
            </a:r>
            <a:r>
              <a:rPr lang="en-GB" sz="400">
                <a:solidFill>
                  <a:schemeClr val="dk1"/>
                </a:solidFill>
                <a:uFill>
                  <a:noFill/>
                </a:uFill>
                <a:hlinkClick r:id="rId68">
                  <a:extLst>
                    <a:ext uri="{A12FA001-AC4F-418D-AE19-62706E023703}">
                      <ahyp:hlinkClr xmlns:ahyp="http://schemas.microsoft.com/office/drawing/2018/hyperlinkcolor" val="tx"/>
                    </a:ext>
                  </a:extLst>
                </a:hlinkClick>
              </a:rPr>
              <a:t>Tian Liu</a:t>
            </a:r>
            <a:r>
              <a:rPr lang="en-GB" sz="400">
                <a:solidFill>
                  <a:schemeClr val="dk1"/>
                </a:solidFill>
              </a:rPr>
              <a:t>, </a:t>
            </a:r>
            <a:r>
              <a:rPr lang="en-GB" sz="400">
                <a:solidFill>
                  <a:schemeClr val="dk1"/>
                </a:solidFill>
                <a:uFill>
                  <a:noFill/>
                </a:uFill>
                <a:hlinkClick r:id="rId69">
                  <a:extLst>
                    <a:ext uri="{A12FA001-AC4F-418D-AE19-62706E023703}">
                      <ahyp:hlinkClr xmlns:ahyp="http://schemas.microsoft.com/office/drawing/2018/hyperlinkcolor" val="tx"/>
                    </a:ext>
                  </a:extLst>
                </a:hlinkClick>
              </a:rPr>
              <a:t>Yong Yang</a:t>
            </a:r>
            <a:r>
              <a:rPr lang="en-GB" sz="400">
                <a:solidFill>
                  <a:schemeClr val="dk1"/>
                </a:solidFill>
              </a:rPr>
              <a:t>, </a:t>
            </a:r>
            <a:r>
              <a:rPr lang="en-GB" sz="400">
                <a:solidFill>
                  <a:schemeClr val="dk1"/>
                </a:solidFill>
                <a:uFill>
                  <a:noFill/>
                </a:uFill>
                <a:hlinkClick r:id="rId70">
                  <a:extLst>
                    <a:ext uri="{A12FA001-AC4F-418D-AE19-62706E023703}">
                      <ahyp:hlinkClr xmlns:ahyp="http://schemas.microsoft.com/office/drawing/2018/hyperlinkcolor" val="tx"/>
                    </a:ext>
                  </a:extLst>
                </a:hlinkClick>
              </a:rPr>
              <a:t>Di Wang</a:t>
            </a:r>
            <a:r>
              <a:rPr lang="en-GB" sz="400">
                <a:solidFill>
                  <a:schemeClr val="dk1"/>
                </a:solidFill>
              </a:rPr>
              <a:t>, </a:t>
            </a:r>
            <a:r>
              <a:rPr lang="en-GB" sz="400">
                <a:solidFill>
                  <a:schemeClr val="dk1"/>
                </a:solidFill>
                <a:uFill>
                  <a:noFill/>
                </a:uFill>
                <a:hlinkClick r:id="rId32">
                  <a:extLst>
                    <a:ext uri="{A12FA001-AC4F-418D-AE19-62706E023703}">
                      <ahyp:hlinkClr xmlns:ahyp="http://schemas.microsoft.com/office/drawing/2018/hyperlinkcolor" val="tx"/>
                    </a:ext>
                  </a:extLst>
                </a:hlinkClick>
              </a:rPr>
              <a:t>Yuhong Liu</a:t>
            </a:r>
            <a:r>
              <a:rPr lang="en-GB" sz="400">
                <a:solidFill>
                  <a:schemeClr val="dk1"/>
                </a:solidFill>
              </a:rPr>
              <a:t>, </a:t>
            </a:r>
            <a:r>
              <a:rPr lang="en-GB" sz="400">
                <a:solidFill>
                  <a:schemeClr val="dk1"/>
                </a:solidFill>
                <a:uFill>
                  <a:noFill/>
                </a:uFill>
                <a:hlinkClick r:id="rId71">
                  <a:extLst>
                    <a:ext uri="{A12FA001-AC4F-418D-AE19-62706E023703}">
                      <ahyp:hlinkClr xmlns:ahyp="http://schemas.microsoft.com/office/drawing/2018/hyperlinkcolor" val="tx"/>
                    </a:ext>
                  </a:extLst>
                </a:hlinkClick>
              </a:rPr>
              <a:t>Jie Jiang</a:t>
            </a:r>
            <a:r>
              <a:rPr lang="en-GB" sz="400">
                <a:solidFill>
                  <a:schemeClr val="dk1"/>
                </a:solidFill>
              </a:rPr>
              <a:t>, </a:t>
            </a:r>
            <a:r>
              <a:rPr lang="en-GB" sz="400">
                <a:solidFill>
                  <a:schemeClr val="dk1"/>
                </a:solidFill>
                <a:uFill>
                  <a:noFill/>
                </a:uFill>
                <a:hlinkClick r:id="rId72">
                  <a:extLst>
                    <a:ext uri="{A12FA001-AC4F-418D-AE19-62706E023703}">
                      <ahyp:hlinkClr xmlns:ahyp="http://schemas.microsoft.com/office/drawing/2018/hyperlinkcolor" val="tx"/>
                    </a:ext>
                  </a:extLst>
                </a:hlinkClick>
              </a:rPr>
              <a:t>Jingwei Huang</a:t>
            </a:r>
            <a:r>
              <a:rPr lang="en-GB" sz="400">
                <a:solidFill>
                  <a:schemeClr val="dk1"/>
                </a:solidFill>
              </a:rPr>
              <a:t>, </a:t>
            </a:r>
            <a:r>
              <a:rPr lang="en-GB" sz="400">
                <a:solidFill>
                  <a:schemeClr val="dk1"/>
                </a:solidFill>
                <a:uFill>
                  <a:noFill/>
                </a:uFill>
                <a:hlinkClick r:id="rId73">
                  <a:extLst>
                    <a:ext uri="{A12FA001-AC4F-418D-AE19-62706E023703}">
                      <ahyp:hlinkClr xmlns:ahyp="http://schemas.microsoft.com/office/drawing/2018/hyperlinkcolor" val="tx"/>
                    </a:ext>
                  </a:extLst>
                </a:hlinkClick>
              </a:rPr>
              <a:t>Chunchao Guo</a:t>
            </a:r>
            <a:r>
              <a:rPr lang="en-GB" sz="400">
                <a:solidFill>
                  <a:schemeClr val="dk1"/>
                </a:solidFill>
              </a:rPr>
              <a:t>. Hunyuan3D 2.0: Scaling Diffusion Models for High Resolution Textured 3D Assets Generation, </a:t>
            </a:r>
            <a:r>
              <a:rPr lang="en-GB" sz="400">
                <a:solidFill>
                  <a:schemeClr val="dk1"/>
                </a:solidFill>
                <a:uFill>
                  <a:noFill/>
                </a:uFill>
                <a:hlinkClick r:id="rId74">
                  <a:extLst>
                    <a:ext uri="{A12FA001-AC4F-418D-AE19-62706E023703}">
                      <ahyp:hlinkClr xmlns:ahyp="http://schemas.microsoft.com/office/drawing/2018/hyperlinkcolor" val="tx"/>
                    </a:ext>
                  </a:extLst>
                </a:hlinkClick>
              </a:rPr>
              <a:t>arXiv:2501.12202</a:t>
            </a:r>
            <a:r>
              <a:rPr lang="en-GB" sz="400">
                <a:solidFill>
                  <a:schemeClr val="dk1"/>
                </a:solidFill>
              </a:rPr>
              <a:t> </a:t>
            </a:r>
            <a:endParaRPr/>
          </a:p>
        </p:txBody>
      </p:sp>
      <p:sp>
        <p:nvSpPr>
          <p:cNvPr id="848" name="Google Shape;848;p69"/>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Experiment on different preprocessed image</a:t>
            </a:r>
            <a:endParaRPr sz="500">
              <a:solidFill>
                <a:schemeClr val="accent1"/>
              </a:solidFill>
              <a:latin typeface="Arial"/>
              <a:ea typeface="Arial"/>
              <a:cs typeface="Arial"/>
              <a:sym typeface="Arial"/>
            </a:endParaRPr>
          </a:p>
        </p:txBody>
      </p:sp>
      <p:pic>
        <p:nvPicPr>
          <p:cNvPr id="849" name="Google Shape;849;p69"/>
          <p:cNvPicPr preferRelativeResize="0"/>
          <p:nvPr/>
        </p:nvPicPr>
        <p:blipFill>
          <a:blip r:embed="rId75">
            <a:alphaModFix/>
          </a:blip>
          <a:stretch>
            <a:fillRect/>
          </a:stretch>
        </p:blipFill>
        <p:spPr>
          <a:xfrm>
            <a:off x="1478293" y="1056275"/>
            <a:ext cx="6121141" cy="3400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0"/>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3D generation model</a:t>
            </a:r>
            <a:endParaRPr sz="1600">
              <a:solidFill>
                <a:schemeClr val="accent1"/>
              </a:solidFill>
              <a:latin typeface="Arial"/>
              <a:ea typeface="Arial"/>
              <a:cs typeface="Arial"/>
              <a:sym typeface="Arial"/>
            </a:endParaRPr>
          </a:p>
        </p:txBody>
      </p:sp>
      <p:sp>
        <p:nvSpPr>
          <p:cNvPr id="855" name="Google Shape;855;p70"/>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52</a:t>
            </a:fld>
            <a:endParaRPr>
              <a:latin typeface="Arial"/>
              <a:ea typeface="Arial"/>
              <a:cs typeface="Arial"/>
              <a:sym typeface="Arial"/>
            </a:endParaRPr>
          </a:p>
        </p:txBody>
      </p:sp>
      <p:pic>
        <p:nvPicPr>
          <p:cNvPr id="856" name="Google Shape;856;p70"/>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857" name="Google Shape;857;p70"/>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58" name="Google Shape;858;p70"/>
          <p:cNvSpPr txBox="1"/>
          <p:nvPr/>
        </p:nvSpPr>
        <p:spPr>
          <a:xfrm>
            <a:off x="2971800" y="45331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Table . Comparison between preprocessed image</a:t>
            </a:r>
            <a:endParaRPr/>
          </a:p>
        </p:txBody>
      </p:sp>
      <p:sp>
        <p:nvSpPr>
          <p:cNvPr id="859" name="Google Shape;859;p70"/>
          <p:cNvSpPr txBox="1"/>
          <p:nvPr/>
        </p:nvSpPr>
        <p:spPr>
          <a:xfrm>
            <a:off x="92600" y="4684300"/>
            <a:ext cx="8734200" cy="2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
              </a:spcAft>
              <a:buNone/>
            </a:pPr>
            <a:r>
              <a:rPr lang="en-GB" sz="400">
                <a:solidFill>
                  <a:schemeClr val="dk1"/>
                </a:solidFill>
              </a:rPr>
              <a:t>Xiang, Jianfeng and Lv, Zelong and Xu, Sicheng and Deng, Yu and Wang, Ruicheng and Zhang, Bowen and Chen, Dong and Tong, Xin and Yang, Jiaolong.Structured 3D Latents for Scalable and Versatile 3D Generation,arXiv preprint arXiv:2412.01506</a:t>
            </a:r>
            <a:endParaRPr/>
          </a:p>
        </p:txBody>
      </p:sp>
      <p:sp>
        <p:nvSpPr>
          <p:cNvPr id="860" name="Google Shape;860;p70"/>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Experiment on different preprocessed image</a:t>
            </a:r>
            <a:endParaRPr sz="500">
              <a:solidFill>
                <a:schemeClr val="accent1"/>
              </a:solidFill>
              <a:latin typeface="Arial"/>
              <a:ea typeface="Arial"/>
              <a:cs typeface="Arial"/>
              <a:sym typeface="Arial"/>
            </a:endParaRPr>
          </a:p>
        </p:txBody>
      </p:sp>
      <p:pic>
        <p:nvPicPr>
          <p:cNvPr id="861" name="Google Shape;861;p70"/>
          <p:cNvPicPr preferRelativeResize="0"/>
          <p:nvPr/>
        </p:nvPicPr>
        <p:blipFill>
          <a:blip r:embed="rId4">
            <a:alphaModFix/>
          </a:blip>
          <a:stretch>
            <a:fillRect/>
          </a:stretch>
        </p:blipFill>
        <p:spPr>
          <a:xfrm>
            <a:off x="1492315" y="1149175"/>
            <a:ext cx="6105419" cy="3367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1"/>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Pose evaluation</a:t>
            </a:r>
            <a:endParaRPr sz="1600">
              <a:solidFill>
                <a:schemeClr val="accent1"/>
              </a:solidFill>
              <a:latin typeface="Arial"/>
              <a:ea typeface="Arial"/>
              <a:cs typeface="Arial"/>
              <a:sym typeface="Arial"/>
            </a:endParaRPr>
          </a:p>
        </p:txBody>
      </p:sp>
      <p:sp>
        <p:nvSpPr>
          <p:cNvPr id="867" name="Google Shape;867;p7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53</a:t>
            </a:fld>
            <a:endParaRPr>
              <a:latin typeface="Arial"/>
              <a:ea typeface="Arial"/>
              <a:cs typeface="Arial"/>
              <a:sym typeface="Arial"/>
            </a:endParaRPr>
          </a:p>
        </p:txBody>
      </p:sp>
      <p:pic>
        <p:nvPicPr>
          <p:cNvPr id="868" name="Google Shape;868;p71"/>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869" name="Google Shape;869;p71"/>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70" name="Google Shape;870;p71"/>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What is relative pose</a:t>
            </a:r>
            <a:endParaRPr sz="500">
              <a:solidFill>
                <a:schemeClr val="accent1"/>
              </a:solidFill>
              <a:latin typeface="Arial"/>
              <a:ea typeface="Arial"/>
              <a:cs typeface="Arial"/>
              <a:sym typeface="Arial"/>
            </a:endParaRPr>
          </a:p>
        </p:txBody>
      </p:sp>
      <p:pic>
        <p:nvPicPr>
          <p:cNvPr id="871" name="Google Shape;871;p71"/>
          <p:cNvPicPr preferRelativeResize="0"/>
          <p:nvPr/>
        </p:nvPicPr>
        <p:blipFill>
          <a:blip r:embed="rId4">
            <a:alphaModFix/>
          </a:blip>
          <a:stretch>
            <a:fillRect/>
          </a:stretch>
        </p:blipFill>
        <p:spPr>
          <a:xfrm>
            <a:off x="612768" y="1490350"/>
            <a:ext cx="3671814" cy="2854349"/>
          </a:xfrm>
          <a:prstGeom prst="rect">
            <a:avLst/>
          </a:prstGeom>
          <a:noFill/>
          <a:ln>
            <a:noFill/>
          </a:ln>
        </p:spPr>
      </p:pic>
      <p:pic>
        <p:nvPicPr>
          <p:cNvPr id="872" name="Google Shape;872;p71"/>
          <p:cNvPicPr preferRelativeResize="0"/>
          <p:nvPr/>
        </p:nvPicPr>
        <p:blipFill>
          <a:blip r:embed="rId5">
            <a:alphaModFix/>
          </a:blip>
          <a:stretch>
            <a:fillRect/>
          </a:stretch>
        </p:blipFill>
        <p:spPr>
          <a:xfrm>
            <a:off x="4808950" y="1490351"/>
            <a:ext cx="3671800" cy="2854349"/>
          </a:xfrm>
          <a:prstGeom prst="rect">
            <a:avLst/>
          </a:prstGeom>
          <a:noFill/>
          <a:ln>
            <a:noFill/>
          </a:ln>
        </p:spPr>
      </p:pic>
      <p:sp>
        <p:nvSpPr>
          <p:cNvPr id="873" name="Google Shape;873;p71"/>
          <p:cNvSpPr txBox="1"/>
          <p:nvPr/>
        </p:nvSpPr>
        <p:spPr>
          <a:xfrm>
            <a:off x="1055700" y="43447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Figure.view anchor image</a:t>
            </a:r>
            <a:endParaRPr/>
          </a:p>
        </p:txBody>
      </p:sp>
      <p:sp>
        <p:nvSpPr>
          <p:cNvPr id="874" name="Google Shape;874;p71"/>
          <p:cNvSpPr txBox="1"/>
          <p:nvPr/>
        </p:nvSpPr>
        <p:spPr>
          <a:xfrm>
            <a:off x="5703900" y="43447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Figure.view target image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2"/>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Pose evaluation</a:t>
            </a:r>
            <a:endParaRPr sz="1600">
              <a:solidFill>
                <a:schemeClr val="accent1"/>
              </a:solidFill>
              <a:latin typeface="Arial"/>
              <a:ea typeface="Arial"/>
              <a:cs typeface="Arial"/>
              <a:sym typeface="Arial"/>
            </a:endParaRPr>
          </a:p>
        </p:txBody>
      </p:sp>
      <p:sp>
        <p:nvSpPr>
          <p:cNvPr id="880" name="Google Shape;880;p72"/>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54</a:t>
            </a:fld>
            <a:endParaRPr>
              <a:latin typeface="Arial"/>
              <a:ea typeface="Arial"/>
              <a:cs typeface="Arial"/>
              <a:sym typeface="Arial"/>
            </a:endParaRPr>
          </a:p>
        </p:txBody>
      </p:sp>
      <p:pic>
        <p:nvPicPr>
          <p:cNvPr id="881" name="Google Shape;881;p72"/>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882" name="Google Shape;882;p72"/>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83" name="Google Shape;883;p72"/>
          <p:cNvSpPr txBox="1"/>
          <p:nvPr/>
        </p:nvSpPr>
        <p:spPr>
          <a:xfrm>
            <a:off x="379525" y="988725"/>
            <a:ext cx="8570400" cy="95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GB" sz="1700">
                <a:solidFill>
                  <a:schemeClr val="dk1"/>
                </a:solidFill>
              </a:rPr>
              <a:t>ADD (Average Distance of Model Points)</a:t>
            </a:r>
            <a:endParaRPr sz="1700">
              <a:solidFill>
                <a:schemeClr val="dk1"/>
              </a:solidFill>
            </a:endParaRPr>
          </a:p>
          <a:p>
            <a:pPr marL="457200" lvl="0" indent="-304800" algn="l" rtl="0">
              <a:lnSpc>
                <a:spcPct val="115000"/>
              </a:lnSpc>
              <a:spcBef>
                <a:spcPts val="6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Calculates the mean distance between each point on a 3D model transformed by the estimated pose and the </a:t>
            </a:r>
            <a:r>
              <a:rPr lang="en-GB" sz="1200" b="1">
                <a:solidFill>
                  <a:schemeClr val="dk1"/>
                </a:solidFill>
                <a:latin typeface="Roboto"/>
                <a:ea typeface="Roboto"/>
                <a:cs typeface="Roboto"/>
                <a:sym typeface="Roboto"/>
              </a:rPr>
              <a:t>corresponding</a:t>
            </a:r>
            <a:r>
              <a:rPr lang="en-GB" sz="1200">
                <a:solidFill>
                  <a:schemeClr val="dk1"/>
                </a:solidFill>
                <a:latin typeface="Roboto"/>
                <a:ea typeface="Roboto"/>
                <a:cs typeface="Roboto"/>
                <a:sym typeface="Roboto"/>
              </a:rPr>
              <a:t> point transformed by the ground truth pose.</a:t>
            </a:r>
            <a:endParaRPr sz="1200">
              <a:solidFill>
                <a:schemeClr val="dk1"/>
              </a:solidFill>
              <a:latin typeface="Roboto"/>
              <a:ea typeface="Roboto"/>
              <a:cs typeface="Roboto"/>
              <a:sym typeface="Roboto"/>
            </a:endParaRPr>
          </a:p>
        </p:txBody>
      </p:sp>
      <p:sp>
        <p:nvSpPr>
          <p:cNvPr id="884" name="Google Shape;884;p72"/>
          <p:cNvSpPr txBox="1"/>
          <p:nvPr/>
        </p:nvSpPr>
        <p:spPr>
          <a:xfrm>
            <a:off x="384750" y="1966975"/>
            <a:ext cx="8776200" cy="128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700">
                <a:solidFill>
                  <a:schemeClr val="dk1"/>
                </a:solidFill>
              </a:rPr>
              <a:t>ADD-S (Average Distance of Model Points - Symmetric)</a:t>
            </a:r>
            <a:endParaRPr sz="1200">
              <a:solidFill>
                <a:schemeClr val="dk1"/>
              </a:solidFill>
              <a:latin typeface="Roboto"/>
              <a:ea typeface="Roboto"/>
              <a:cs typeface="Roboto"/>
              <a:sym typeface="Roboto"/>
            </a:endParaRPr>
          </a:p>
          <a:p>
            <a:pPr marL="457200" lvl="0" indent="-304800" algn="l" rtl="0">
              <a:lnSpc>
                <a:spcPct val="115000"/>
              </a:lnSpc>
              <a:spcBef>
                <a:spcPts val="15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Designed for symmetric or partially symmetric objects.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For each model point under the estimated pose, ADD-S measures the distance to the </a:t>
            </a:r>
            <a:r>
              <a:rPr lang="en-GB" sz="1200" b="1" i="1">
                <a:solidFill>
                  <a:schemeClr val="dk1"/>
                </a:solidFill>
                <a:latin typeface="Roboto"/>
                <a:ea typeface="Roboto"/>
                <a:cs typeface="Roboto"/>
                <a:sym typeface="Roboto"/>
              </a:rPr>
              <a:t>closest</a:t>
            </a:r>
            <a:r>
              <a:rPr lang="en-GB" sz="1200">
                <a:solidFill>
                  <a:schemeClr val="dk1"/>
                </a:solidFill>
                <a:latin typeface="Roboto"/>
                <a:ea typeface="Roboto"/>
                <a:cs typeface="Roboto"/>
                <a:sym typeface="Roboto"/>
              </a:rPr>
              <a:t> point on the model under the ground truth pose, using a nearest neighbor search.</a:t>
            </a:r>
            <a:endParaRPr sz="1200">
              <a:solidFill>
                <a:schemeClr val="dk1"/>
              </a:solidFill>
              <a:latin typeface="Roboto"/>
              <a:ea typeface="Roboto"/>
              <a:cs typeface="Roboto"/>
              <a:sym typeface="Roboto"/>
            </a:endParaRPr>
          </a:p>
        </p:txBody>
      </p:sp>
      <p:sp>
        <p:nvSpPr>
          <p:cNvPr id="885" name="Google Shape;885;p72"/>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ADD,ADD-S,R_error,T_error</a:t>
            </a:r>
            <a:endParaRPr sz="500">
              <a:solidFill>
                <a:schemeClr val="accent1"/>
              </a:solidFill>
              <a:latin typeface="Arial"/>
              <a:ea typeface="Arial"/>
              <a:cs typeface="Arial"/>
              <a:sym typeface="Arial"/>
            </a:endParaRPr>
          </a:p>
        </p:txBody>
      </p:sp>
      <p:sp>
        <p:nvSpPr>
          <p:cNvPr id="886" name="Google Shape;886;p72"/>
          <p:cNvSpPr txBox="1"/>
          <p:nvPr/>
        </p:nvSpPr>
        <p:spPr>
          <a:xfrm>
            <a:off x="384750" y="3109975"/>
            <a:ext cx="8776200" cy="107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700">
                <a:solidFill>
                  <a:schemeClr val="dk1"/>
                </a:solidFill>
              </a:rPr>
              <a:t>R_error,T_error</a:t>
            </a:r>
            <a:endParaRPr sz="1200">
              <a:solidFill>
                <a:schemeClr val="dk1"/>
              </a:solidFill>
              <a:latin typeface="Roboto"/>
              <a:ea typeface="Roboto"/>
              <a:cs typeface="Roboto"/>
              <a:sym typeface="Roboto"/>
            </a:endParaRPr>
          </a:p>
          <a:p>
            <a:pPr marL="457200" lvl="0" indent="-304800" algn="l" rtl="0">
              <a:lnSpc>
                <a:spcPct val="115000"/>
              </a:lnSpc>
              <a:spcBef>
                <a:spcPts val="15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R_error is the angular difference for predicted pose, measurement in </a:t>
            </a:r>
            <a:r>
              <a:rPr lang="en-GB" sz="1200" b="1">
                <a:solidFill>
                  <a:schemeClr val="dk1"/>
                </a:solidFill>
                <a:latin typeface="Roboto"/>
                <a:ea typeface="Roboto"/>
                <a:cs typeface="Roboto"/>
                <a:sym typeface="Roboto"/>
              </a:rPr>
              <a:t>degrees</a:t>
            </a:r>
            <a:r>
              <a:rPr lang="en-GB" sz="1200">
                <a:solidFill>
                  <a:schemeClr val="dk1"/>
                </a:solidFill>
                <a:latin typeface="Roboto"/>
                <a:ea typeface="Roboto"/>
                <a:cs typeface="Roboto"/>
                <a:sym typeface="Roboto"/>
              </a:rPr>
              <a:t> here</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T_error is the euclidean distance for predicted pose,measuremen  in </a:t>
            </a:r>
            <a:r>
              <a:rPr lang="en-GB" sz="1200" b="1">
                <a:solidFill>
                  <a:schemeClr val="dk1"/>
                </a:solidFill>
                <a:latin typeface="Roboto"/>
                <a:ea typeface="Roboto"/>
                <a:cs typeface="Roboto"/>
                <a:sym typeface="Roboto"/>
              </a:rPr>
              <a:t>centimeter</a:t>
            </a:r>
            <a:r>
              <a:rPr lang="en-GB" sz="1200">
                <a:solidFill>
                  <a:schemeClr val="dk1"/>
                </a:solidFill>
                <a:latin typeface="Roboto"/>
                <a:ea typeface="Roboto"/>
                <a:cs typeface="Roboto"/>
                <a:sym typeface="Roboto"/>
              </a:rPr>
              <a:t> here</a:t>
            </a:r>
            <a:endParaRPr sz="1200">
              <a:solidFill>
                <a:schemeClr val="dk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3"/>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Pose evaluation</a:t>
            </a:r>
            <a:endParaRPr sz="1600">
              <a:solidFill>
                <a:schemeClr val="accent1"/>
              </a:solidFill>
              <a:latin typeface="Arial"/>
              <a:ea typeface="Arial"/>
              <a:cs typeface="Arial"/>
              <a:sym typeface="Arial"/>
            </a:endParaRPr>
          </a:p>
        </p:txBody>
      </p:sp>
      <p:sp>
        <p:nvSpPr>
          <p:cNvPr id="892" name="Google Shape;892;p73"/>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55</a:t>
            </a:fld>
            <a:endParaRPr>
              <a:latin typeface="Arial"/>
              <a:ea typeface="Arial"/>
              <a:cs typeface="Arial"/>
              <a:sym typeface="Arial"/>
            </a:endParaRPr>
          </a:p>
        </p:txBody>
      </p:sp>
      <p:pic>
        <p:nvPicPr>
          <p:cNvPr id="893" name="Google Shape;893;p73"/>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894" name="Google Shape;894;p73"/>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95" name="Google Shape;895;p73"/>
          <p:cNvSpPr txBox="1"/>
          <p:nvPr/>
        </p:nvSpPr>
        <p:spPr>
          <a:xfrm>
            <a:off x="2971800" y="43807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Table . Any6D pose evaluation result on housecat6d</a:t>
            </a:r>
            <a:endParaRPr/>
          </a:p>
        </p:txBody>
      </p:sp>
      <p:pic>
        <p:nvPicPr>
          <p:cNvPr id="896" name="Google Shape;896;p73"/>
          <p:cNvPicPr preferRelativeResize="0"/>
          <p:nvPr/>
        </p:nvPicPr>
        <p:blipFill>
          <a:blip r:embed="rId4">
            <a:alphaModFix/>
          </a:blip>
          <a:stretch>
            <a:fillRect/>
          </a:stretch>
        </p:blipFill>
        <p:spPr>
          <a:xfrm>
            <a:off x="1487225" y="1007763"/>
            <a:ext cx="5524500" cy="3057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74"/>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Conclusion</a:t>
            </a:r>
            <a:endParaRPr sz="1600">
              <a:solidFill>
                <a:schemeClr val="accent1"/>
              </a:solidFill>
              <a:latin typeface="Arial"/>
              <a:ea typeface="Arial"/>
              <a:cs typeface="Arial"/>
              <a:sym typeface="Arial"/>
            </a:endParaRPr>
          </a:p>
        </p:txBody>
      </p:sp>
      <p:sp>
        <p:nvSpPr>
          <p:cNvPr id="902" name="Google Shape;902;p74"/>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56</a:t>
            </a:fld>
            <a:endParaRPr>
              <a:latin typeface="Arial"/>
              <a:ea typeface="Arial"/>
              <a:cs typeface="Arial"/>
              <a:sym typeface="Arial"/>
            </a:endParaRPr>
          </a:p>
        </p:txBody>
      </p:sp>
      <p:pic>
        <p:nvPicPr>
          <p:cNvPr id="903" name="Google Shape;903;p74"/>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904" name="Google Shape;904;p74"/>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05" name="Google Shape;905;p74"/>
          <p:cNvSpPr txBox="1"/>
          <p:nvPr/>
        </p:nvSpPr>
        <p:spPr>
          <a:xfrm>
            <a:off x="240950" y="1073375"/>
            <a:ext cx="8833200" cy="4048200"/>
          </a:xfrm>
          <a:prstGeom prst="rect">
            <a:avLst/>
          </a:prstGeom>
          <a:noFill/>
          <a:ln>
            <a:noFill/>
          </a:ln>
        </p:spPr>
        <p:txBody>
          <a:bodyPr spcFirstLastPara="1" wrap="square" lIns="91425" tIns="91425" rIns="91425" bIns="91425" anchor="t" anchorCtr="0">
            <a:spAutoFit/>
          </a:bodyPr>
          <a:lstStyle/>
          <a:p>
            <a:pPr marL="457200" lvl="0" indent="-361950" algn="l" rtl="0">
              <a:lnSpc>
                <a:spcPct val="100000"/>
              </a:lnSpc>
              <a:spcBef>
                <a:spcPts val="1200"/>
              </a:spcBef>
              <a:spcAft>
                <a:spcPts val="0"/>
              </a:spcAft>
              <a:buClr>
                <a:schemeClr val="dk1"/>
              </a:buClr>
              <a:buSzPts val="2100"/>
              <a:buChar char="●"/>
            </a:pPr>
            <a:r>
              <a:rPr lang="en-GB" sz="2100" b="1">
                <a:solidFill>
                  <a:schemeClr val="dk1"/>
                </a:solidFill>
              </a:rPr>
              <a:t>Complete Pipeline Construction</a:t>
            </a:r>
            <a:br>
              <a:rPr lang="en-GB" sz="2100" b="1">
                <a:solidFill>
                  <a:schemeClr val="dk1"/>
                </a:solidFill>
              </a:rPr>
            </a:br>
            <a:r>
              <a:rPr lang="en-GB" sz="2100">
                <a:solidFill>
                  <a:schemeClr val="dk1"/>
                </a:solidFill>
              </a:rPr>
              <a:t> We built a full pipeline from </a:t>
            </a:r>
            <a:r>
              <a:rPr lang="en-GB" sz="2100" b="1">
                <a:solidFill>
                  <a:schemeClr val="dk1"/>
                </a:solidFill>
              </a:rPr>
              <a:t>targets</a:t>
            </a:r>
            <a:r>
              <a:rPr lang="en-GB" sz="2100">
                <a:solidFill>
                  <a:schemeClr val="dk1"/>
                </a:solidFill>
              </a:rPr>
              <a:t> </a:t>
            </a:r>
            <a:r>
              <a:rPr lang="en-GB" sz="2100" b="1">
                <a:solidFill>
                  <a:schemeClr val="dk1"/>
                </a:solidFill>
              </a:rPr>
              <a:t>in</a:t>
            </a:r>
            <a:r>
              <a:rPr lang="en-GB" sz="2100">
                <a:solidFill>
                  <a:schemeClr val="dk1"/>
                </a:solidFill>
              </a:rPr>
              <a:t> </a:t>
            </a:r>
            <a:r>
              <a:rPr lang="en-GB" sz="2100" b="1">
                <a:solidFill>
                  <a:schemeClr val="dk1"/>
                </a:solidFill>
              </a:rPr>
              <a:t>RGB images to 3D mesh reconstruction and finally to 6D pose estimation</a:t>
            </a:r>
            <a:r>
              <a:rPr lang="en-GB" sz="2100">
                <a:solidFill>
                  <a:schemeClr val="dk1"/>
                </a:solidFill>
              </a:rPr>
              <a:t>.</a:t>
            </a:r>
            <a:endParaRPr sz="2100">
              <a:solidFill>
                <a:schemeClr val="dk1"/>
              </a:solidFill>
            </a:endParaRPr>
          </a:p>
          <a:p>
            <a:pPr marL="457200" lvl="0" indent="0" algn="l" rtl="0">
              <a:lnSpc>
                <a:spcPct val="100000"/>
              </a:lnSpc>
              <a:spcBef>
                <a:spcPts val="1200"/>
              </a:spcBef>
              <a:spcAft>
                <a:spcPts val="0"/>
              </a:spcAft>
              <a:buNone/>
            </a:pPr>
            <a:br>
              <a:rPr lang="en-GB" sz="2100">
                <a:solidFill>
                  <a:schemeClr val="dk1"/>
                </a:solidFill>
              </a:rPr>
            </a:br>
            <a:endParaRPr sz="2100">
              <a:solidFill>
                <a:schemeClr val="dk1"/>
              </a:solidFill>
            </a:endParaRPr>
          </a:p>
          <a:p>
            <a:pPr marL="457200" lvl="0" indent="-361950" algn="l" rtl="0">
              <a:lnSpc>
                <a:spcPct val="100000"/>
              </a:lnSpc>
              <a:spcBef>
                <a:spcPts val="1200"/>
              </a:spcBef>
              <a:spcAft>
                <a:spcPts val="0"/>
              </a:spcAft>
              <a:buClr>
                <a:schemeClr val="dk1"/>
              </a:buClr>
              <a:buSzPts val="2100"/>
              <a:buChar char="●"/>
            </a:pPr>
            <a:r>
              <a:rPr lang="en-GB" sz="2100" b="1">
                <a:solidFill>
                  <a:schemeClr val="dk1"/>
                </a:solidFill>
              </a:rPr>
              <a:t>Comprehensive Research at Each Stage</a:t>
            </a:r>
            <a:endParaRPr sz="2100">
              <a:solidFill>
                <a:schemeClr val="dk1"/>
              </a:solidFill>
            </a:endParaRPr>
          </a:p>
          <a:p>
            <a:pPr marL="914400" lvl="1" indent="-361950" algn="l" rtl="0">
              <a:lnSpc>
                <a:spcPct val="100000"/>
              </a:lnSpc>
              <a:spcBef>
                <a:spcPts val="0"/>
              </a:spcBef>
              <a:spcAft>
                <a:spcPts val="0"/>
              </a:spcAft>
              <a:buClr>
                <a:schemeClr val="dk1"/>
              </a:buClr>
              <a:buSzPts val="2100"/>
              <a:buChar char="○"/>
            </a:pPr>
            <a:r>
              <a:rPr lang="en-GB" sz="2100">
                <a:solidFill>
                  <a:schemeClr val="dk1"/>
                </a:solidFill>
              </a:rPr>
              <a:t>Depth prediction</a:t>
            </a:r>
            <a:endParaRPr sz="2100">
              <a:solidFill>
                <a:schemeClr val="dk1"/>
              </a:solidFill>
            </a:endParaRPr>
          </a:p>
          <a:p>
            <a:pPr marL="914400" lvl="1" indent="-361950" algn="l" rtl="0">
              <a:lnSpc>
                <a:spcPct val="100000"/>
              </a:lnSpc>
              <a:spcBef>
                <a:spcPts val="0"/>
              </a:spcBef>
              <a:spcAft>
                <a:spcPts val="0"/>
              </a:spcAft>
              <a:buClr>
                <a:schemeClr val="dk1"/>
              </a:buClr>
              <a:buSzPts val="2100"/>
              <a:buChar char="○"/>
            </a:pPr>
            <a:r>
              <a:rPr lang="en-GB" sz="2100">
                <a:solidFill>
                  <a:schemeClr val="dk1"/>
                </a:solidFill>
              </a:rPr>
              <a:t>Extract the target from img and do mesh generation</a:t>
            </a:r>
            <a:endParaRPr sz="2100">
              <a:solidFill>
                <a:schemeClr val="dk1"/>
              </a:solidFill>
            </a:endParaRPr>
          </a:p>
          <a:p>
            <a:pPr marL="914400" lvl="1" indent="-361950" algn="l" rtl="0">
              <a:lnSpc>
                <a:spcPct val="100000"/>
              </a:lnSpc>
              <a:spcBef>
                <a:spcPts val="0"/>
              </a:spcBef>
              <a:spcAft>
                <a:spcPts val="0"/>
              </a:spcAft>
              <a:buClr>
                <a:schemeClr val="dk1"/>
              </a:buClr>
              <a:buSzPts val="2100"/>
              <a:buChar char="○"/>
            </a:pPr>
            <a:r>
              <a:rPr lang="en-GB" sz="2100">
                <a:solidFill>
                  <a:schemeClr val="dk1"/>
                </a:solidFill>
              </a:rPr>
              <a:t>From RGBD and 3D mesh to 6D pose estimation</a:t>
            </a:r>
            <a:br>
              <a:rPr lang="en-GB" sz="2100">
                <a:solidFill>
                  <a:schemeClr val="dk1"/>
                </a:solidFill>
              </a:rPr>
            </a:br>
            <a:br>
              <a:rPr lang="en-GB" sz="2100">
                <a:solidFill>
                  <a:schemeClr val="dk1"/>
                </a:solidFill>
              </a:rPr>
            </a:br>
            <a:endParaRPr sz="2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5"/>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Conclusion</a:t>
            </a:r>
            <a:endParaRPr sz="1600">
              <a:solidFill>
                <a:schemeClr val="accent1"/>
              </a:solidFill>
              <a:latin typeface="Arial"/>
              <a:ea typeface="Arial"/>
              <a:cs typeface="Arial"/>
              <a:sym typeface="Arial"/>
            </a:endParaRPr>
          </a:p>
        </p:txBody>
      </p:sp>
      <p:sp>
        <p:nvSpPr>
          <p:cNvPr id="911" name="Google Shape;911;p7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57</a:t>
            </a:fld>
            <a:endParaRPr>
              <a:latin typeface="Arial"/>
              <a:ea typeface="Arial"/>
              <a:cs typeface="Arial"/>
              <a:sym typeface="Arial"/>
            </a:endParaRPr>
          </a:p>
        </p:txBody>
      </p:sp>
      <p:pic>
        <p:nvPicPr>
          <p:cNvPr id="912" name="Google Shape;912;p75"/>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913" name="Google Shape;913;p75"/>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14" name="Google Shape;914;p75"/>
          <p:cNvSpPr txBox="1"/>
          <p:nvPr/>
        </p:nvSpPr>
        <p:spPr>
          <a:xfrm>
            <a:off x="240950" y="158975"/>
            <a:ext cx="8833200" cy="4663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endParaRPr sz="1800">
              <a:solidFill>
                <a:schemeClr val="dk1"/>
              </a:solidFill>
            </a:endParaRPr>
          </a:p>
          <a:p>
            <a:pPr marL="457200" lvl="0" indent="-361950" algn="l" rtl="0">
              <a:lnSpc>
                <a:spcPct val="100000"/>
              </a:lnSpc>
              <a:spcBef>
                <a:spcPts val="1200"/>
              </a:spcBef>
              <a:spcAft>
                <a:spcPts val="0"/>
              </a:spcAft>
              <a:buClr>
                <a:schemeClr val="dk1"/>
              </a:buClr>
              <a:buSzPts val="2100"/>
              <a:buChar char="●"/>
            </a:pPr>
            <a:r>
              <a:rPr lang="en-GB" sz="2100" b="1">
                <a:solidFill>
                  <a:schemeClr val="dk1"/>
                </a:solidFill>
              </a:rPr>
              <a:t>Extensive Module Testing and Comparison</a:t>
            </a:r>
            <a:endParaRPr sz="2100" b="1">
              <a:solidFill>
                <a:schemeClr val="dk1"/>
              </a:solidFill>
            </a:endParaRPr>
          </a:p>
          <a:p>
            <a:pPr marL="914400" lvl="1" indent="-361950" algn="l" rtl="0">
              <a:lnSpc>
                <a:spcPct val="100000"/>
              </a:lnSpc>
              <a:spcBef>
                <a:spcPts val="0"/>
              </a:spcBef>
              <a:spcAft>
                <a:spcPts val="0"/>
              </a:spcAft>
              <a:buClr>
                <a:schemeClr val="dk1"/>
              </a:buClr>
              <a:buSzPts val="2100"/>
              <a:buChar char="○"/>
            </a:pPr>
            <a:r>
              <a:rPr lang="en-GB" sz="2100">
                <a:solidFill>
                  <a:schemeClr val="dk1"/>
                </a:solidFill>
              </a:rPr>
              <a:t>Depth generation</a:t>
            </a:r>
            <a:endParaRPr sz="2100">
              <a:solidFill>
                <a:schemeClr val="dk1"/>
              </a:solidFill>
            </a:endParaRPr>
          </a:p>
          <a:p>
            <a:pPr marL="1371600" lvl="2" indent="-361950" algn="l" rtl="0">
              <a:spcBef>
                <a:spcPts val="0"/>
              </a:spcBef>
              <a:spcAft>
                <a:spcPts val="0"/>
              </a:spcAft>
              <a:buClr>
                <a:schemeClr val="dk1"/>
              </a:buClr>
              <a:buSzPts val="2100"/>
              <a:buAutoNum type="romanLcPeriod"/>
            </a:pPr>
            <a:r>
              <a:rPr lang="en-GB" sz="2100">
                <a:solidFill>
                  <a:schemeClr val="dk1"/>
                </a:solidFill>
              </a:rPr>
              <a:t>VGGT got good result for depth prediction</a:t>
            </a:r>
            <a:endParaRPr sz="2100">
              <a:solidFill>
                <a:schemeClr val="dk1"/>
              </a:solidFill>
            </a:endParaRPr>
          </a:p>
          <a:p>
            <a:pPr marL="914400" lvl="1" indent="-361950" algn="l" rtl="0">
              <a:lnSpc>
                <a:spcPct val="100000"/>
              </a:lnSpc>
              <a:spcBef>
                <a:spcPts val="0"/>
              </a:spcBef>
              <a:spcAft>
                <a:spcPts val="0"/>
              </a:spcAft>
              <a:buClr>
                <a:schemeClr val="dk1"/>
              </a:buClr>
              <a:buSzPts val="2100"/>
              <a:buChar char="○"/>
            </a:pPr>
            <a:r>
              <a:rPr lang="en-GB" sz="2100">
                <a:solidFill>
                  <a:schemeClr val="dk1"/>
                </a:solidFill>
              </a:rPr>
              <a:t>Mesh generation</a:t>
            </a:r>
            <a:endParaRPr sz="2100">
              <a:solidFill>
                <a:schemeClr val="dk1"/>
              </a:solidFill>
            </a:endParaRPr>
          </a:p>
          <a:p>
            <a:pPr marL="1371600" lvl="2" indent="-361950" algn="l" rtl="0">
              <a:lnSpc>
                <a:spcPct val="100000"/>
              </a:lnSpc>
              <a:spcBef>
                <a:spcPts val="0"/>
              </a:spcBef>
              <a:spcAft>
                <a:spcPts val="0"/>
              </a:spcAft>
              <a:buClr>
                <a:schemeClr val="dk1"/>
              </a:buClr>
              <a:buSzPts val="2100"/>
              <a:buAutoNum type="romanLcPeriod"/>
            </a:pPr>
            <a:r>
              <a:rPr lang="en-GB" sz="2100">
                <a:solidFill>
                  <a:schemeClr val="dk1"/>
                </a:solidFill>
              </a:rPr>
              <a:t>Non-texture mesh can has the same performance as texture mesh</a:t>
            </a:r>
            <a:endParaRPr sz="2100">
              <a:solidFill>
                <a:schemeClr val="dk1"/>
              </a:solidFill>
            </a:endParaRPr>
          </a:p>
          <a:p>
            <a:pPr marL="1371600" lvl="2" indent="-361950" algn="l" rtl="0">
              <a:lnSpc>
                <a:spcPct val="100000"/>
              </a:lnSpc>
              <a:spcBef>
                <a:spcPts val="0"/>
              </a:spcBef>
              <a:spcAft>
                <a:spcPts val="0"/>
              </a:spcAft>
              <a:buClr>
                <a:schemeClr val="dk1"/>
              </a:buClr>
              <a:buSzPts val="2100"/>
              <a:buAutoNum type="romanLcPeriod"/>
            </a:pPr>
            <a:r>
              <a:rPr lang="en-GB" sz="2100">
                <a:solidFill>
                  <a:schemeClr val="dk1"/>
                </a:solidFill>
              </a:rPr>
              <a:t>The new end-to-end generation model outperforms the old methods</a:t>
            </a:r>
            <a:endParaRPr sz="2100">
              <a:solidFill>
                <a:schemeClr val="dk1"/>
              </a:solidFill>
            </a:endParaRPr>
          </a:p>
          <a:p>
            <a:pPr marL="457200" lvl="0" indent="-361950" algn="l" rtl="0">
              <a:lnSpc>
                <a:spcPct val="100000"/>
              </a:lnSpc>
              <a:spcBef>
                <a:spcPts val="0"/>
              </a:spcBef>
              <a:spcAft>
                <a:spcPts val="0"/>
              </a:spcAft>
              <a:buClr>
                <a:schemeClr val="dk1"/>
              </a:buClr>
              <a:buSzPts val="2100"/>
              <a:buChar char="●"/>
            </a:pPr>
            <a:r>
              <a:rPr lang="en-GB" sz="2100" b="1">
                <a:solidFill>
                  <a:schemeClr val="dk1"/>
                </a:solidFill>
              </a:rPr>
              <a:t>Limitations</a:t>
            </a:r>
            <a:endParaRPr sz="2100" b="1">
              <a:solidFill>
                <a:schemeClr val="dk1"/>
              </a:solidFill>
            </a:endParaRPr>
          </a:p>
          <a:p>
            <a:pPr marL="914400" lvl="1" indent="-361950" algn="l" rtl="0">
              <a:lnSpc>
                <a:spcPct val="100000"/>
              </a:lnSpc>
              <a:spcBef>
                <a:spcPts val="0"/>
              </a:spcBef>
              <a:spcAft>
                <a:spcPts val="0"/>
              </a:spcAft>
              <a:buClr>
                <a:schemeClr val="dk1"/>
              </a:buClr>
              <a:buSzPts val="2100"/>
              <a:buChar char="○"/>
            </a:pPr>
            <a:r>
              <a:rPr lang="en-GB" sz="2100">
                <a:solidFill>
                  <a:schemeClr val="dk1"/>
                </a:solidFill>
              </a:rPr>
              <a:t>Fully test all modules and do comprehensive evaluation.</a:t>
            </a:r>
            <a:endParaRPr sz="2100">
              <a:solidFill>
                <a:schemeClr val="dk1"/>
              </a:solidFill>
            </a:endParaRPr>
          </a:p>
          <a:p>
            <a:pPr marL="914400" lvl="1" indent="-342900" algn="l" rtl="0">
              <a:lnSpc>
                <a:spcPct val="100000"/>
              </a:lnSpc>
              <a:spcBef>
                <a:spcPts val="0"/>
              </a:spcBef>
              <a:spcAft>
                <a:spcPts val="0"/>
              </a:spcAft>
              <a:buClr>
                <a:schemeClr val="dk1"/>
              </a:buClr>
              <a:buSzPts val="1800"/>
              <a:buChar char="○"/>
            </a:pPr>
            <a:r>
              <a:rPr lang="en-GB" sz="2100">
                <a:solidFill>
                  <a:schemeClr val="dk1"/>
                </a:solidFill>
              </a:rPr>
              <a:t>Current Any6D will give slightly different pose, which seems to be local minimum for the right pose.</a:t>
            </a:r>
            <a:br>
              <a:rPr lang="en-GB" sz="1100">
                <a:solidFill>
                  <a:schemeClr val="dk1"/>
                </a:solidFill>
              </a:rPr>
            </a:br>
            <a:endParaRPr sz="11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76"/>
          <p:cNvSpPr txBox="1">
            <a:spLocks noGrp="1"/>
          </p:cNvSpPr>
          <p:nvPr>
            <p:ph type="sldNum" idx="12"/>
          </p:nvPr>
        </p:nvSpPr>
        <p:spPr>
          <a:xfrm>
            <a:off x="8240400" y="4860000"/>
            <a:ext cx="601500" cy="2739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1100"/>
              <a:buFont typeface="Arial"/>
              <a:buNone/>
            </a:pPr>
            <a:fld id="{00000000-1234-1234-1234-123412341234}" type="slidenum">
              <a:rPr lang="en-GB" sz="1100" b="0" i="0" u="none" strike="noStrike" cap="none">
                <a:solidFill>
                  <a:srgbClr val="FFFFFF"/>
                </a:solidFill>
                <a:latin typeface="Arial"/>
                <a:ea typeface="Arial"/>
                <a:cs typeface="Arial"/>
                <a:sym typeface="Arial"/>
              </a:rPr>
              <a:t>58</a:t>
            </a:fld>
            <a:endParaRPr sz="1100" b="0" i="0" u="none" strike="noStrike" cap="none">
              <a:solidFill>
                <a:srgbClr val="FFFFFF"/>
              </a:solidFill>
              <a:latin typeface="Arial"/>
              <a:ea typeface="Arial"/>
              <a:cs typeface="Arial"/>
              <a:sym typeface="Arial"/>
            </a:endParaRPr>
          </a:p>
        </p:txBody>
      </p:sp>
      <p:sp>
        <p:nvSpPr>
          <p:cNvPr id="921" name="Google Shape;921;p76"/>
          <p:cNvSpPr txBox="1">
            <a:spLocks noGrp="1"/>
          </p:cNvSpPr>
          <p:nvPr>
            <p:ph type="body" idx="1"/>
          </p:nvPr>
        </p:nvSpPr>
        <p:spPr>
          <a:xfrm>
            <a:off x="304812" y="2159705"/>
            <a:ext cx="8927100" cy="82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5400"/>
              <a:t>What’s Next?</a:t>
            </a:r>
            <a:endParaRPr/>
          </a:p>
          <a:p>
            <a:pPr marL="0" lvl="0" indent="0" algn="l" rtl="0">
              <a:lnSpc>
                <a:spcPct val="100000"/>
              </a:lnSpc>
              <a:spcBef>
                <a:spcPts val="0"/>
              </a:spcBef>
              <a:spcAft>
                <a:spcPts val="0"/>
              </a:spcAft>
              <a:buNone/>
            </a:pPr>
            <a:endParaRPr/>
          </a:p>
        </p:txBody>
      </p:sp>
      <p:pic>
        <p:nvPicPr>
          <p:cNvPr id="922" name="Google Shape;922;p76"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923" name="Google Shape;923;p76"/>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7"/>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What’s Next: </a:t>
            </a:r>
            <a:endParaRPr sz="1600">
              <a:solidFill>
                <a:schemeClr val="accent1"/>
              </a:solidFill>
              <a:latin typeface="Arial"/>
              <a:ea typeface="Arial"/>
              <a:cs typeface="Arial"/>
              <a:sym typeface="Arial"/>
            </a:endParaRPr>
          </a:p>
        </p:txBody>
      </p:sp>
      <p:sp>
        <p:nvSpPr>
          <p:cNvPr id="929" name="Google Shape;929;p77"/>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59</a:t>
            </a:fld>
            <a:endParaRPr>
              <a:latin typeface="Arial"/>
              <a:ea typeface="Arial"/>
              <a:cs typeface="Arial"/>
              <a:sym typeface="Arial"/>
            </a:endParaRPr>
          </a:p>
        </p:txBody>
      </p:sp>
      <p:pic>
        <p:nvPicPr>
          <p:cNvPr id="930" name="Google Shape;930;p77"/>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931" name="Google Shape;931;p77"/>
          <p:cNvSpPr txBox="1"/>
          <p:nvPr/>
        </p:nvSpPr>
        <p:spPr>
          <a:xfrm>
            <a:off x="146400" y="760700"/>
            <a:ext cx="5967300" cy="27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b="1"/>
              <a:t>Current Problem: </a:t>
            </a:r>
            <a:endParaRPr sz="2200" b="1"/>
          </a:p>
          <a:p>
            <a:pPr marL="0" lvl="0" indent="0" algn="l" rtl="0">
              <a:spcBef>
                <a:spcPts val="0"/>
              </a:spcBef>
              <a:spcAft>
                <a:spcPts val="0"/>
              </a:spcAft>
              <a:buNone/>
            </a:pPr>
            <a:r>
              <a:rPr lang="en-GB" sz="2000"/>
              <a:t>The error rate of Any6D is too high. The output of Any6D is hard to control.</a:t>
            </a:r>
            <a:endParaRPr sz="2000"/>
          </a:p>
          <a:p>
            <a:pPr marL="0" lvl="0" indent="0" algn="l" rtl="0">
              <a:spcBef>
                <a:spcPts val="0"/>
              </a:spcBef>
              <a:spcAft>
                <a:spcPts val="0"/>
              </a:spcAft>
              <a:buNone/>
            </a:pPr>
            <a:endParaRPr sz="2000"/>
          </a:p>
          <a:p>
            <a:pPr marL="457200" lvl="0" indent="-330200" algn="l" rtl="0">
              <a:spcBef>
                <a:spcPts val="0"/>
              </a:spcBef>
              <a:spcAft>
                <a:spcPts val="0"/>
              </a:spcAft>
              <a:buSzPts val="1600"/>
              <a:buChar char="-"/>
            </a:pPr>
            <a:r>
              <a:rPr lang="en-GB" sz="1600"/>
              <a:t>Any6D uses a NN for scoring, but the score does not necessarily increase as the predicted pose gets closer to the ground truth.</a:t>
            </a:r>
            <a:endParaRPr sz="1600"/>
          </a:p>
          <a:p>
            <a:pPr marL="457200" lvl="0" indent="-330200" algn="l" rtl="0">
              <a:spcBef>
                <a:spcPts val="0"/>
              </a:spcBef>
              <a:spcAft>
                <a:spcPts val="0"/>
              </a:spcAft>
              <a:buSzPts val="1600"/>
              <a:buChar char="-"/>
            </a:pPr>
            <a:r>
              <a:rPr lang="en-GB" sz="1600"/>
              <a:t>sometimes assigns the highest score to a clearly incorrect result.</a:t>
            </a:r>
            <a:endParaRPr sz="1600"/>
          </a:p>
          <a:p>
            <a:pPr marL="0" lvl="0" indent="0" algn="l" rtl="0">
              <a:spcBef>
                <a:spcPts val="0"/>
              </a:spcBef>
              <a:spcAft>
                <a:spcPts val="0"/>
              </a:spcAft>
              <a:buNone/>
            </a:pPr>
            <a:endParaRPr sz="2400"/>
          </a:p>
        </p:txBody>
      </p:sp>
      <p:pic>
        <p:nvPicPr>
          <p:cNvPr id="932" name="Google Shape;932;p77"/>
          <p:cNvPicPr preferRelativeResize="0"/>
          <p:nvPr/>
        </p:nvPicPr>
        <p:blipFill>
          <a:blip r:embed="rId4">
            <a:alphaModFix/>
          </a:blip>
          <a:stretch>
            <a:fillRect/>
          </a:stretch>
        </p:blipFill>
        <p:spPr>
          <a:xfrm>
            <a:off x="6113700" y="826226"/>
            <a:ext cx="2840631" cy="4302650"/>
          </a:xfrm>
          <a:prstGeom prst="rect">
            <a:avLst/>
          </a:prstGeom>
          <a:noFill/>
          <a:ln>
            <a:noFill/>
          </a:ln>
        </p:spPr>
      </p:pic>
      <p:pic>
        <p:nvPicPr>
          <p:cNvPr id="933" name="Google Shape;933;p77"/>
          <p:cNvPicPr preferRelativeResize="0"/>
          <p:nvPr/>
        </p:nvPicPr>
        <p:blipFill>
          <a:blip r:embed="rId5">
            <a:alphaModFix/>
          </a:blip>
          <a:stretch>
            <a:fillRect/>
          </a:stretch>
        </p:blipFill>
        <p:spPr>
          <a:xfrm>
            <a:off x="665100" y="3429000"/>
            <a:ext cx="4848660" cy="1699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8034" y="307465"/>
            <a:ext cx="8508900" cy="631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Initial Pipeline</a:t>
            </a:r>
            <a:r>
              <a:rPr lang="en-GB" b="1">
                <a:solidFill>
                  <a:schemeClr val="lt2"/>
                </a:solidFill>
                <a:latin typeface="Arial"/>
                <a:ea typeface="Arial"/>
                <a:cs typeface="Arial"/>
                <a:sym typeface="Arial"/>
              </a:rPr>
              <a:t> </a:t>
            </a:r>
            <a:r>
              <a:rPr lang="en-GB" b="1">
                <a:solidFill>
                  <a:schemeClr val="lt2"/>
                </a:solidFill>
              </a:rPr>
              <a:t>(Any6D)</a:t>
            </a:r>
            <a:br>
              <a:rPr lang="en-GB" b="1">
                <a:solidFill>
                  <a:schemeClr val="lt2"/>
                </a:solidFill>
                <a:latin typeface="Arial"/>
                <a:ea typeface="Arial"/>
                <a:cs typeface="Arial"/>
                <a:sym typeface="Arial"/>
              </a:rPr>
            </a:br>
            <a:endParaRPr sz="1600">
              <a:solidFill>
                <a:schemeClr val="accent1"/>
              </a:solidFill>
              <a:latin typeface="Arial"/>
              <a:ea typeface="Arial"/>
              <a:cs typeface="Arial"/>
              <a:sym typeface="Arial"/>
            </a:endParaRPr>
          </a:p>
        </p:txBody>
      </p:sp>
      <p:sp>
        <p:nvSpPr>
          <p:cNvPr id="160" name="Google Shape;160;p2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6</a:t>
            </a:fld>
            <a:endParaRPr>
              <a:latin typeface="Arial"/>
              <a:ea typeface="Arial"/>
              <a:cs typeface="Arial"/>
              <a:sym typeface="Arial"/>
            </a:endParaRPr>
          </a:p>
        </p:txBody>
      </p:sp>
      <p:pic>
        <p:nvPicPr>
          <p:cNvPr id="161" name="Google Shape;161;p25"/>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162" name="Google Shape;162;p25"/>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163" name="Google Shape;163;p25"/>
          <p:cNvPicPr preferRelativeResize="0"/>
          <p:nvPr/>
        </p:nvPicPr>
        <p:blipFill>
          <a:blip r:embed="rId4">
            <a:alphaModFix/>
          </a:blip>
          <a:stretch>
            <a:fillRect/>
          </a:stretch>
        </p:blipFill>
        <p:spPr>
          <a:xfrm>
            <a:off x="330950" y="882440"/>
            <a:ext cx="8482104" cy="3611521"/>
          </a:xfrm>
          <a:prstGeom prst="rect">
            <a:avLst/>
          </a:prstGeom>
          <a:noFill/>
          <a:ln>
            <a:noFill/>
          </a:ln>
        </p:spPr>
      </p:pic>
      <p:sp>
        <p:nvSpPr>
          <p:cNvPr id="164" name="Google Shape;164;p25"/>
          <p:cNvSpPr txBox="1"/>
          <p:nvPr/>
        </p:nvSpPr>
        <p:spPr>
          <a:xfrm>
            <a:off x="318025" y="4405258"/>
            <a:ext cx="850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i="1">
                <a:solidFill>
                  <a:schemeClr val="dk1"/>
                </a:solidFill>
              </a:rPr>
              <a:t>Figure. Overview of the Any6D framework for model-free object pose estimation.</a:t>
            </a:r>
            <a:endParaRPr sz="800" i="1">
              <a:solidFill>
                <a:schemeClr val="dk1"/>
              </a:solidFill>
            </a:endParaRPr>
          </a:p>
        </p:txBody>
      </p:sp>
      <p:sp>
        <p:nvSpPr>
          <p:cNvPr id="165" name="Google Shape;165;p25"/>
          <p:cNvSpPr txBox="1"/>
          <p:nvPr/>
        </p:nvSpPr>
        <p:spPr>
          <a:xfrm>
            <a:off x="219731" y="4670097"/>
            <a:ext cx="8658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
              </a:spcAft>
              <a:buNone/>
            </a:pPr>
            <a:r>
              <a:rPr lang="en-GB" sz="600">
                <a:solidFill>
                  <a:schemeClr val="dk1"/>
                </a:solidFill>
              </a:rPr>
              <a:t>Lee, Taeyeop and Wen, Bowen and Kang, Minjun and Kang, Gyuree and Kweon, In So and Yoon, Kuk-Jin. {Any6D}: Model-free 6D Pose Estimation of Novel Objects,  In Proceedings of the IEEE/CVF international conference on computer vision,2025</a:t>
            </a:r>
            <a:endParaRPr sz="1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78"/>
          <p:cNvSpPr txBox="1">
            <a:spLocks noGrp="1"/>
          </p:cNvSpPr>
          <p:nvPr>
            <p:ph type="sldNum" idx="12"/>
          </p:nvPr>
        </p:nvSpPr>
        <p:spPr>
          <a:xfrm>
            <a:off x="6774934" y="4854985"/>
            <a:ext cx="2052000" cy="2739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en-GB"/>
              <a:t>60</a:t>
            </a:fld>
            <a:endParaRPr/>
          </a:p>
        </p:txBody>
      </p:sp>
      <p:sp>
        <p:nvSpPr>
          <p:cNvPr id="940" name="Google Shape;940;p78"/>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What’s Next: Overview </a:t>
            </a:r>
            <a:endParaRPr sz="1600">
              <a:solidFill>
                <a:schemeClr val="accent1"/>
              </a:solidFill>
              <a:latin typeface="Arial"/>
              <a:ea typeface="Arial"/>
              <a:cs typeface="Arial"/>
              <a:sym typeface="Arial"/>
            </a:endParaRPr>
          </a:p>
        </p:txBody>
      </p:sp>
      <p:pic>
        <p:nvPicPr>
          <p:cNvPr id="941" name="Google Shape;941;p78"/>
          <p:cNvPicPr preferRelativeResize="0"/>
          <p:nvPr/>
        </p:nvPicPr>
        <p:blipFill rotWithShape="1">
          <a:blip r:embed="rId3">
            <a:alphaModFix/>
          </a:blip>
          <a:srcRect/>
          <a:stretch/>
        </p:blipFill>
        <p:spPr>
          <a:xfrm>
            <a:off x="7261546" y="135063"/>
            <a:ext cx="983780" cy="691150"/>
          </a:xfrm>
          <a:prstGeom prst="rect">
            <a:avLst/>
          </a:prstGeom>
          <a:noFill/>
          <a:ln>
            <a:noFill/>
          </a:ln>
        </p:spPr>
      </p:pic>
      <p:pic>
        <p:nvPicPr>
          <p:cNvPr id="942" name="Google Shape;942;p78"/>
          <p:cNvPicPr preferRelativeResize="0"/>
          <p:nvPr/>
        </p:nvPicPr>
        <p:blipFill rotWithShape="1">
          <a:blip r:embed="rId4">
            <a:alphaModFix/>
          </a:blip>
          <a:srcRect t="21011"/>
          <a:stretch/>
        </p:blipFill>
        <p:spPr>
          <a:xfrm>
            <a:off x="1018900" y="1805525"/>
            <a:ext cx="7473598" cy="2101700"/>
          </a:xfrm>
          <a:prstGeom prst="rect">
            <a:avLst/>
          </a:prstGeom>
          <a:noFill/>
          <a:ln>
            <a:noFill/>
          </a:ln>
        </p:spPr>
      </p:pic>
      <p:sp>
        <p:nvSpPr>
          <p:cNvPr id="943" name="Google Shape;943;p78"/>
          <p:cNvSpPr txBox="1"/>
          <p:nvPr/>
        </p:nvSpPr>
        <p:spPr>
          <a:xfrm>
            <a:off x="108125" y="951800"/>
            <a:ext cx="8384400" cy="21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The pose from Any6D is not as good as they claimed: </a:t>
            </a:r>
            <a:endParaRPr sz="2400"/>
          </a:p>
        </p:txBody>
      </p:sp>
      <p:sp>
        <p:nvSpPr>
          <p:cNvPr id="944" name="Google Shape;944;p78"/>
          <p:cNvSpPr txBox="1"/>
          <p:nvPr/>
        </p:nvSpPr>
        <p:spPr>
          <a:xfrm>
            <a:off x="1858225" y="3671825"/>
            <a:ext cx="5221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GB" sz="2400" b="1">
                <a:solidFill>
                  <a:schemeClr val="dk1"/>
                </a:solidFill>
              </a:rPr>
              <a:t>Research Plan: </a:t>
            </a:r>
            <a:endParaRPr sz="2400" b="1">
              <a:solidFill>
                <a:schemeClr val="dk1"/>
              </a:solidFill>
            </a:endParaRPr>
          </a:p>
          <a:p>
            <a:pPr marL="0" lvl="0" indent="0" algn="l" rtl="0">
              <a:spcBef>
                <a:spcPts val="0"/>
              </a:spcBef>
              <a:spcAft>
                <a:spcPts val="0"/>
              </a:spcAft>
              <a:buNone/>
            </a:pPr>
            <a:r>
              <a:rPr lang="en-GB" sz="2400" b="1">
                <a:solidFill>
                  <a:schemeClr val="dk1"/>
                </a:solidFill>
              </a:rPr>
              <a:t>get a better pose estimation </a:t>
            </a:r>
            <a:endParaRPr sz="2400" b="1">
              <a:solidFill>
                <a:schemeClr val="dk1"/>
              </a:solidFill>
            </a:endParaRPr>
          </a:p>
          <a:p>
            <a:pPr marL="0" lvl="0" indent="0" algn="l" rtl="0">
              <a:spcBef>
                <a:spcPts val="0"/>
              </a:spcBef>
              <a:spcAft>
                <a:spcPts val="0"/>
              </a:spcAft>
              <a:buNone/>
            </a:pPr>
            <a:endParaRPr sz="24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9"/>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61</a:t>
            </a:fld>
            <a:endParaRPr>
              <a:latin typeface="Arial"/>
              <a:ea typeface="Arial"/>
              <a:cs typeface="Arial"/>
              <a:sym typeface="Arial"/>
            </a:endParaRPr>
          </a:p>
        </p:txBody>
      </p:sp>
      <p:sp>
        <p:nvSpPr>
          <p:cNvPr id="950" name="Google Shape;950;p79"/>
          <p:cNvSpPr txBox="1"/>
          <p:nvPr/>
        </p:nvSpPr>
        <p:spPr>
          <a:xfrm>
            <a:off x="0" y="2108850"/>
            <a:ext cx="9144000" cy="92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000000"/>
              </a:buClr>
              <a:buSzPts val="6000"/>
              <a:buFont typeface="Arial"/>
              <a:buNone/>
            </a:pPr>
            <a:r>
              <a:rPr lang="en-GB" sz="6000" b="0" i="0" u="none" strike="noStrike" cap="none">
                <a:solidFill>
                  <a:schemeClr val="lt2"/>
                </a:solidFill>
                <a:latin typeface="Arial"/>
                <a:ea typeface="Arial"/>
                <a:cs typeface="Arial"/>
                <a:sym typeface="Arial"/>
              </a:rPr>
              <a:t>Thanks!</a:t>
            </a:r>
            <a:endParaRPr/>
          </a:p>
        </p:txBody>
      </p:sp>
      <p:pic>
        <p:nvPicPr>
          <p:cNvPr id="951" name="Google Shape;951;p79"/>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952" name="Google Shape;952;p79"/>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80"/>
          <p:cNvSpPr txBox="1">
            <a:spLocks noGrp="1"/>
          </p:cNvSpPr>
          <p:nvPr>
            <p:ph type="sldNum" idx="12"/>
          </p:nvPr>
        </p:nvSpPr>
        <p:spPr>
          <a:xfrm>
            <a:off x="8240400" y="4860000"/>
            <a:ext cx="601500" cy="2739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1100"/>
              <a:buFont typeface="Arial"/>
              <a:buNone/>
            </a:pPr>
            <a:fld id="{00000000-1234-1234-1234-123412341234}" type="slidenum">
              <a:rPr lang="en-GB" sz="1100" b="0" i="0" u="none" strike="noStrike" cap="none">
                <a:solidFill>
                  <a:srgbClr val="FFFFFF"/>
                </a:solidFill>
                <a:latin typeface="Arial"/>
                <a:ea typeface="Arial"/>
                <a:cs typeface="Arial"/>
                <a:sym typeface="Arial"/>
              </a:rPr>
              <a:t>62</a:t>
            </a:fld>
            <a:endParaRPr sz="1100" b="0" i="0" u="none" strike="noStrike" cap="none">
              <a:solidFill>
                <a:srgbClr val="FFFFFF"/>
              </a:solidFill>
              <a:latin typeface="Arial"/>
              <a:ea typeface="Arial"/>
              <a:cs typeface="Arial"/>
              <a:sym typeface="Arial"/>
            </a:endParaRPr>
          </a:p>
        </p:txBody>
      </p:sp>
      <p:sp>
        <p:nvSpPr>
          <p:cNvPr id="959" name="Google Shape;959;p80"/>
          <p:cNvSpPr txBox="1">
            <a:spLocks noGrp="1"/>
          </p:cNvSpPr>
          <p:nvPr>
            <p:ph type="body" idx="1"/>
          </p:nvPr>
        </p:nvSpPr>
        <p:spPr>
          <a:xfrm>
            <a:off x="304812" y="2159705"/>
            <a:ext cx="8927100" cy="82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5400"/>
              <a:t>Appendix</a:t>
            </a:r>
            <a:endParaRPr/>
          </a:p>
        </p:txBody>
      </p:sp>
      <p:pic>
        <p:nvPicPr>
          <p:cNvPr id="960" name="Google Shape;960;p80"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961" name="Google Shape;961;p80"/>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81"/>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Method</a:t>
            </a:r>
            <a:endParaRPr sz="1600">
              <a:solidFill>
                <a:schemeClr val="accent1"/>
              </a:solidFill>
              <a:latin typeface="Arial"/>
              <a:ea typeface="Arial"/>
              <a:cs typeface="Arial"/>
              <a:sym typeface="Arial"/>
            </a:endParaRPr>
          </a:p>
        </p:txBody>
      </p:sp>
      <p:sp>
        <p:nvSpPr>
          <p:cNvPr id="967" name="Google Shape;967;p8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63</a:t>
            </a:fld>
            <a:endParaRPr>
              <a:latin typeface="Arial"/>
              <a:ea typeface="Arial"/>
              <a:cs typeface="Arial"/>
              <a:sym typeface="Arial"/>
            </a:endParaRPr>
          </a:p>
        </p:txBody>
      </p:sp>
      <p:pic>
        <p:nvPicPr>
          <p:cNvPr id="968" name="Google Shape;968;p81"/>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969" name="Google Shape;969;p81"/>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70" name="Google Shape;970;p81"/>
          <p:cNvSpPr txBox="1"/>
          <p:nvPr/>
        </p:nvSpPr>
        <p:spPr>
          <a:xfrm>
            <a:off x="228600" y="1295400"/>
            <a:ext cx="85983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rgbClr val="595959"/>
                </a:solidFill>
              </a:rPr>
              <a:t>In any6d, the same input for anchor and target image can help align the mesh and calculate the chamfer distance  </a:t>
            </a:r>
            <a:endParaRPr sz="1800">
              <a:solidFill>
                <a:srgbClr val="595959"/>
              </a:solidFill>
            </a:endParaRPr>
          </a:p>
        </p:txBody>
      </p:sp>
      <p:sp>
        <p:nvSpPr>
          <p:cNvPr id="971" name="Google Shape;971;p81"/>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Align</a:t>
            </a:r>
            <a:endParaRPr sz="500">
              <a:solidFill>
                <a:schemeClr val="accent1"/>
              </a:solidFill>
              <a:latin typeface="Arial"/>
              <a:ea typeface="Arial"/>
              <a:cs typeface="Arial"/>
              <a:sym typeface="Arial"/>
            </a:endParaRPr>
          </a:p>
        </p:txBody>
      </p:sp>
      <p:sp>
        <p:nvSpPr>
          <p:cNvPr id="972" name="Google Shape;972;p81"/>
          <p:cNvSpPr txBox="1"/>
          <p:nvPr/>
        </p:nvSpPr>
        <p:spPr>
          <a:xfrm>
            <a:off x="1752600" y="43045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The alignment procedure in Any6D</a:t>
            </a:r>
            <a:endParaRPr/>
          </a:p>
        </p:txBody>
      </p:sp>
      <p:pic>
        <p:nvPicPr>
          <p:cNvPr id="973" name="Google Shape;973;p81"/>
          <p:cNvPicPr preferRelativeResize="0"/>
          <p:nvPr/>
        </p:nvPicPr>
        <p:blipFill>
          <a:blip r:embed="rId4">
            <a:alphaModFix/>
          </a:blip>
          <a:stretch>
            <a:fillRect/>
          </a:stretch>
        </p:blipFill>
        <p:spPr>
          <a:xfrm>
            <a:off x="1219200" y="2228100"/>
            <a:ext cx="6252999" cy="1924000"/>
          </a:xfrm>
          <a:prstGeom prst="rect">
            <a:avLst/>
          </a:prstGeom>
          <a:noFill/>
          <a:ln>
            <a:noFill/>
          </a:ln>
        </p:spPr>
      </p:pic>
      <p:sp>
        <p:nvSpPr>
          <p:cNvPr id="974" name="Google Shape;974;p81"/>
          <p:cNvSpPr txBox="1"/>
          <p:nvPr/>
        </p:nvSpPr>
        <p:spPr>
          <a:xfrm>
            <a:off x="152400" y="4694050"/>
            <a:ext cx="9099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
              </a:spcAft>
              <a:buNone/>
            </a:pPr>
            <a:r>
              <a:rPr lang="en-GB" sz="600">
                <a:solidFill>
                  <a:schemeClr val="dk1"/>
                </a:solidFill>
              </a:rPr>
              <a:t>Lee, Taeyeop and Wen, Bowen and Kang, Minjun and Kang, Gyuree and Kweon, In So and Yoon, Kuk-Jin. {Any6D}: Model-free 6D Pose Estimation of Novel Objects,  (CVPR2025)</a:t>
            </a: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82"/>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Method</a:t>
            </a:r>
            <a:endParaRPr sz="1600">
              <a:solidFill>
                <a:schemeClr val="accent1"/>
              </a:solidFill>
              <a:latin typeface="Arial"/>
              <a:ea typeface="Arial"/>
              <a:cs typeface="Arial"/>
              <a:sym typeface="Arial"/>
            </a:endParaRPr>
          </a:p>
        </p:txBody>
      </p:sp>
      <p:sp>
        <p:nvSpPr>
          <p:cNvPr id="980" name="Google Shape;980;p82"/>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64</a:t>
            </a:fld>
            <a:endParaRPr>
              <a:latin typeface="Arial"/>
              <a:ea typeface="Arial"/>
              <a:cs typeface="Arial"/>
              <a:sym typeface="Arial"/>
            </a:endParaRPr>
          </a:p>
        </p:txBody>
      </p:sp>
      <p:pic>
        <p:nvPicPr>
          <p:cNvPr id="981" name="Google Shape;981;p82"/>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982" name="Google Shape;982;p82"/>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83" name="Google Shape;983;p82"/>
          <p:cNvSpPr txBox="1"/>
          <p:nvPr/>
        </p:nvSpPr>
        <p:spPr>
          <a:xfrm>
            <a:off x="228600" y="1143000"/>
            <a:ext cx="85983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rgbClr val="595959"/>
                </a:solidFill>
              </a:rPr>
              <a:t>Several size and pose of mesh would be created and applied to generated mesh, then be scored with transformer.</a:t>
            </a:r>
            <a:endParaRPr sz="1800">
              <a:solidFill>
                <a:srgbClr val="595959"/>
              </a:solidFill>
            </a:endParaRPr>
          </a:p>
        </p:txBody>
      </p:sp>
      <p:sp>
        <p:nvSpPr>
          <p:cNvPr id="984" name="Google Shape;984;p82"/>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Align</a:t>
            </a:r>
            <a:endParaRPr sz="500">
              <a:solidFill>
                <a:schemeClr val="accent1"/>
              </a:solidFill>
              <a:latin typeface="Arial"/>
              <a:ea typeface="Arial"/>
              <a:cs typeface="Arial"/>
              <a:sym typeface="Arial"/>
            </a:endParaRPr>
          </a:p>
        </p:txBody>
      </p:sp>
      <p:sp>
        <p:nvSpPr>
          <p:cNvPr id="985" name="Google Shape;985;p82"/>
          <p:cNvSpPr txBox="1"/>
          <p:nvPr/>
        </p:nvSpPr>
        <p:spPr>
          <a:xfrm>
            <a:off x="1600200" y="45331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Left image is the score for different size, right image is score for different pose</a:t>
            </a:r>
            <a:endParaRPr/>
          </a:p>
        </p:txBody>
      </p:sp>
      <p:pic>
        <p:nvPicPr>
          <p:cNvPr id="986" name="Google Shape;986;p82"/>
          <p:cNvPicPr preferRelativeResize="0"/>
          <p:nvPr/>
        </p:nvPicPr>
        <p:blipFill>
          <a:blip r:embed="rId4">
            <a:alphaModFix/>
          </a:blip>
          <a:stretch>
            <a:fillRect/>
          </a:stretch>
        </p:blipFill>
        <p:spPr>
          <a:xfrm>
            <a:off x="5083200" y="2075700"/>
            <a:ext cx="2277928" cy="2305000"/>
          </a:xfrm>
          <a:prstGeom prst="rect">
            <a:avLst/>
          </a:prstGeom>
          <a:noFill/>
          <a:ln>
            <a:noFill/>
          </a:ln>
        </p:spPr>
      </p:pic>
      <p:pic>
        <p:nvPicPr>
          <p:cNvPr id="987" name="Google Shape;987;p82"/>
          <p:cNvPicPr preferRelativeResize="0"/>
          <p:nvPr/>
        </p:nvPicPr>
        <p:blipFill>
          <a:blip r:embed="rId5">
            <a:alphaModFix/>
          </a:blip>
          <a:stretch>
            <a:fillRect/>
          </a:stretch>
        </p:blipFill>
        <p:spPr>
          <a:xfrm>
            <a:off x="1828800" y="2075700"/>
            <a:ext cx="2258900" cy="2305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83"/>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Evaluation: Method</a:t>
            </a:r>
            <a:endParaRPr sz="1600">
              <a:solidFill>
                <a:schemeClr val="accent1"/>
              </a:solidFill>
              <a:latin typeface="Arial"/>
              <a:ea typeface="Arial"/>
              <a:cs typeface="Arial"/>
              <a:sym typeface="Arial"/>
            </a:endParaRPr>
          </a:p>
        </p:txBody>
      </p:sp>
      <p:sp>
        <p:nvSpPr>
          <p:cNvPr id="993" name="Google Shape;993;p83"/>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65</a:t>
            </a:fld>
            <a:endParaRPr>
              <a:latin typeface="Arial"/>
              <a:ea typeface="Arial"/>
              <a:cs typeface="Arial"/>
              <a:sym typeface="Arial"/>
            </a:endParaRPr>
          </a:p>
        </p:txBody>
      </p:sp>
      <p:pic>
        <p:nvPicPr>
          <p:cNvPr id="994" name="Google Shape;994;p83"/>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995" name="Google Shape;995;p83"/>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96" name="Google Shape;996;p83"/>
          <p:cNvSpPr txBox="1"/>
          <p:nvPr/>
        </p:nvSpPr>
        <p:spPr>
          <a:xfrm>
            <a:off x="228600" y="1295400"/>
            <a:ext cx="85983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rgbClr val="595959"/>
                </a:solidFill>
              </a:rPr>
              <a:t>We change the resized from non-uniform scale in xyz, to an uniform scale. So that we can have an idea how good the structure of generated mesh is</a:t>
            </a:r>
            <a:endParaRPr sz="1800">
              <a:solidFill>
                <a:srgbClr val="595959"/>
              </a:solidFill>
            </a:endParaRPr>
          </a:p>
        </p:txBody>
      </p:sp>
      <p:sp>
        <p:nvSpPr>
          <p:cNvPr id="997" name="Google Shape;997;p83"/>
          <p:cNvSpPr txBox="1">
            <a:spLocks noGrp="1"/>
          </p:cNvSpPr>
          <p:nvPr>
            <p:ph type="title"/>
          </p:nvPr>
        </p:nvSpPr>
        <p:spPr>
          <a:xfrm>
            <a:off x="318034" y="764665"/>
            <a:ext cx="8508900" cy="21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sz="1400" b="1">
                <a:solidFill>
                  <a:schemeClr val="lt2"/>
                </a:solidFill>
              </a:rPr>
              <a:t>Align</a:t>
            </a:r>
            <a:endParaRPr sz="500">
              <a:solidFill>
                <a:schemeClr val="accent1"/>
              </a:solidFill>
              <a:latin typeface="Arial"/>
              <a:ea typeface="Arial"/>
              <a:cs typeface="Arial"/>
              <a:sym typeface="Arial"/>
            </a:endParaRPr>
          </a:p>
        </p:txBody>
      </p:sp>
      <p:sp>
        <p:nvSpPr>
          <p:cNvPr id="998" name="Google Shape;998;p83"/>
          <p:cNvSpPr txBox="1"/>
          <p:nvPr/>
        </p:nvSpPr>
        <p:spPr>
          <a:xfrm>
            <a:off x="3200400" y="430450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 The adjusted even_resized in Any6D</a:t>
            </a:r>
            <a:endParaRPr/>
          </a:p>
        </p:txBody>
      </p:sp>
      <p:cxnSp>
        <p:nvCxnSpPr>
          <p:cNvPr id="999" name="Google Shape;999;p83"/>
          <p:cNvCxnSpPr/>
          <p:nvPr/>
        </p:nvCxnSpPr>
        <p:spPr>
          <a:xfrm>
            <a:off x="6073675" y="2170825"/>
            <a:ext cx="2530800" cy="300"/>
          </a:xfrm>
          <a:prstGeom prst="straightConnector1">
            <a:avLst/>
          </a:prstGeom>
          <a:noFill/>
          <a:ln w="19050" cap="flat" cmpd="sng">
            <a:solidFill>
              <a:schemeClr val="lt2"/>
            </a:solidFill>
            <a:prstDash val="dash"/>
            <a:round/>
            <a:headEnd type="none" w="med" len="med"/>
            <a:tailEnd type="none" w="med" len="med"/>
          </a:ln>
        </p:spPr>
      </p:cxnSp>
      <p:sp>
        <p:nvSpPr>
          <p:cNvPr id="1000" name="Google Shape;1000;p83"/>
          <p:cNvSpPr txBox="1"/>
          <p:nvPr/>
        </p:nvSpPr>
        <p:spPr>
          <a:xfrm>
            <a:off x="152400" y="4694050"/>
            <a:ext cx="9099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
              </a:spcAft>
              <a:buNone/>
            </a:pPr>
            <a:r>
              <a:rPr lang="en-GB" sz="600">
                <a:solidFill>
                  <a:schemeClr val="dk1"/>
                </a:solidFill>
              </a:rPr>
              <a:t>Lee, Taeyeop and Wen, Bowen and Kang, Minjun and Kang, Gyuree and Kweon, In So and Yoon, Kuk-Jin. {Any6D}: Model-free 6D Pose Estimation of Novel Objects,  (CVPR2025)</a:t>
            </a:r>
            <a:endParaRPr sz="1000"/>
          </a:p>
        </p:txBody>
      </p:sp>
      <p:pic>
        <p:nvPicPr>
          <p:cNvPr id="1001" name="Google Shape;1001;p83"/>
          <p:cNvPicPr preferRelativeResize="0"/>
          <p:nvPr/>
        </p:nvPicPr>
        <p:blipFill>
          <a:blip r:embed="rId4">
            <a:alphaModFix/>
          </a:blip>
          <a:stretch>
            <a:fillRect/>
          </a:stretch>
        </p:blipFill>
        <p:spPr>
          <a:xfrm>
            <a:off x="1143000" y="2225374"/>
            <a:ext cx="7003152" cy="2154825"/>
          </a:xfrm>
          <a:prstGeom prst="rect">
            <a:avLst/>
          </a:prstGeom>
          <a:noFill/>
          <a:ln>
            <a:noFill/>
          </a:ln>
        </p:spPr>
      </p:pic>
      <p:sp>
        <p:nvSpPr>
          <p:cNvPr id="1002" name="Google Shape;1002;p83"/>
          <p:cNvSpPr/>
          <p:nvPr/>
        </p:nvSpPr>
        <p:spPr>
          <a:xfrm>
            <a:off x="5104750" y="2584651"/>
            <a:ext cx="908700" cy="1146000"/>
          </a:xfrm>
          <a:prstGeom prst="roundRect">
            <a:avLst>
              <a:gd name="adj" fmla="val 16667"/>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003" name="Google Shape;1003;p83"/>
          <p:cNvCxnSpPr/>
          <p:nvPr/>
        </p:nvCxnSpPr>
        <p:spPr>
          <a:xfrm rot="10800000" flipH="1">
            <a:off x="5581000" y="2161475"/>
            <a:ext cx="492300" cy="414000"/>
          </a:xfrm>
          <a:prstGeom prst="straightConnector1">
            <a:avLst/>
          </a:prstGeom>
          <a:noFill/>
          <a:ln w="19050" cap="flat" cmpd="sng">
            <a:solidFill>
              <a:schemeClr val="lt2"/>
            </a:solidFill>
            <a:prstDash val="dash"/>
            <a:round/>
            <a:headEnd type="none" w="med" len="med"/>
            <a:tailEnd type="none" w="med" len="med"/>
          </a:ln>
        </p:spPr>
      </p:cxnSp>
      <p:sp>
        <p:nvSpPr>
          <p:cNvPr id="1004" name="Google Shape;1004;p83"/>
          <p:cNvSpPr txBox="1"/>
          <p:nvPr/>
        </p:nvSpPr>
        <p:spPr>
          <a:xfrm>
            <a:off x="6051775" y="1825281"/>
            <a:ext cx="2616600" cy="3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adjust to resize evenly</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18034" y="307465"/>
            <a:ext cx="8508900" cy="631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Mesh Generation of Any6D</a:t>
            </a:r>
            <a:br>
              <a:rPr lang="en-GB" b="1">
                <a:solidFill>
                  <a:schemeClr val="lt2"/>
                </a:solidFill>
                <a:latin typeface="Arial"/>
                <a:ea typeface="Arial"/>
                <a:cs typeface="Arial"/>
                <a:sym typeface="Arial"/>
              </a:rPr>
            </a:br>
            <a:endParaRPr sz="1600">
              <a:solidFill>
                <a:schemeClr val="accent1"/>
              </a:solidFill>
              <a:latin typeface="Arial"/>
              <a:ea typeface="Arial"/>
              <a:cs typeface="Arial"/>
              <a:sym typeface="Arial"/>
            </a:endParaRPr>
          </a:p>
        </p:txBody>
      </p:sp>
      <p:sp>
        <p:nvSpPr>
          <p:cNvPr id="171" name="Google Shape;171;p26"/>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7</a:t>
            </a:fld>
            <a:endParaRPr>
              <a:latin typeface="Arial"/>
              <a:ea typeface="Arial"/>
              <a:cs typeface="Arial"/>
              <a:sym typeface="Arial"/>
            </a:endParaRPr>
          </a:p>
        </p:txBody>
      </p:sp>
      <p:pic>
        <p:nvPicPr>
          <p:cNvPr id="172" name="Google Shape;172;p26"/>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173" name="Google Shape;173;p26"/>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174" name="Google Shape;174;p26"/>
          <p:cNvPicPr preferRelativeResize="0"/>
          <p:nvPr/>
        </p:nvPicPr>
        <p:blipFill rotWithShape="1">
          <a:blip r:embed="rId4">
            <a:alphaModFix/>
          </a:blip>
          <a:srcRect r="64264" b="51264"/>
          <a:stretch/>
        </p:blipFill>
        <p:spPr>
          <a:xfrm>
            <a:off x="330950" y="882445"/>
            <a:ext cx="3031199" cy="1760075"/>
          </a:xfrm>
          <a:prstGeom prst="rect">
            <a:avLst/>
          </a:prstGeom>
          <a:noFill/>
          <a:ln>
            <a:noFill/>
          </a:ln>
        </p:spPr>
      </p:pic>
      <p:sp>
        <p:nvSpPr>
          <p:cNvPr id="175" name="Google Shape;175;p26"/>
          <p:cNvSpPr txBox="1"/>
          <p:nvPr/>
        </p:nvSpPr>
        <p:spPr>
          <a:xfrm>
            <a:off x="223650" y="3275100"/>
            <a:ext cx="4618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i="1">
                <a:solidFill>
                  <a:schemeClr val="dk1"/>
                </a:solidFill>
              </a:rPr>
              <a:t>Figure. Explanation of what is behind the generation model of Any6D.</a:t>
            </a:r>
            <a:endParaRPr sz="800" i="1">
              <a:solidFill>
                <a:schemeClr val="dk1"/>
              </a:solidFill>
            </a:endParaRPr>
          </a:p>
        </p:txBody>
      </p:sp>
      <p:sp>
        <p:nvSpPr>
          <p:cNvPr id="176" name="Google Shape;176;p26"/>
          <p:cNvSpPr txBox="1"/>
          <p:nvPr/>
        </p:nvSpPr>
        <p:spPr>
          <a:xfrm>
            <a:off x="223653" y="4282719"/>
            <a:ext cx="8753700" cy="6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solidFill>
                  <a:schemeClr val="dk1"/>
                </a:solidFill>
              </a:rPr>
              <a:t>Lee, Taeyeop and Wen, Bowen and Kang, Minjun and Kang, Gyuree and Kweon, In So and Yoon, Kuk-Jin. {Any6D}: Model-free 6D Pose Estimation of Novel Objects,  In Proceedings of the IEEE/CVF international conference on computer vision,2025.</a:t>
            </a:r>
            <a:endParaRPr sz="600">
              <a:solidFill>
                <a:schemeClr val="dk1"/>
              </a:solidFill>
            </a:endParaRPr>
          </a:p>
          <a:p>
            <a:pPr marL="0" lvl="0" indent="0" algn="l" rtl="0">
              <a:spcBef>
                <a:spcPts val="60"/>
              </a:spcBef>
              <a:spcAft>
                <a:spcPts val="0"/>
              </a:spcAft>
              <a:buNone/>
            </a:pPr>
            <a:endParaRPr sz="200">
              <a:solidFill>
                <a:schemeClr val="dk1"/>
              </a:solidFill>
            </a:endParaRPr>
          </a:p>
          <a:p>
            <a:pPr marL="0" lvl="0" indent="0" algn="l" rtl="0">
              <a:spcBef>
                <a:spcPts val="60"/>
              </a:spcBef>
              <a:spcAft>
                <a:spcPts val="0"/>
              </a:spcAft>
              <a:buNone/>
            </a:pPr>
            <a:r>
              <a:rPr lang="en-GB" sz="600">
                <a:solidFill>
                  <a:schemeClr val="dk1"/>
                </a:solidFill>
              </a:rPr>
              <a:t>Yu, Xiaoxu and Liu, Jin and He, Bo and Xu, Yan and Chen, Xiaolong and Zeng, Bing and Li, Xin. {InstantMesh}: Efficient 3D Gaussian Splatting via Instant Content-Aware Meshing. In Proceedings of the IEEE/CVF Conference on Computer Vision and Pattern Recognition (CVPR), 2024.</a:t>
            </a:r>
            <a:endParaRPr sz="600">
              <a:solidFill>
                <a:schemeClr val="dk1"/>
              </a:solidFill>
            </a:endParaRPr>
          </a:p>
          <a:p>
            <a:pPr marL="0" lvl="0" indent="0" algn="l" rtl="0">
              <a:spcBef>
                <a:spcPts val="60"/>
              </a:spcBef>
              <a:spcAft>
                <a:spcPts val="0"/>
              </a:spcAft>
              <a:buNone/>
            </a:pPr>
            <a:endParaRPr sz="200">
              <a:solidFill>
                <a:schemeClr val="dk1"/>
              </a:solidFill>
            </a:endParaRPr>
          </a:p>
          <a:p>
            <a:pPr marL="0" lvl="0" indent="0" algn="l" rtl="0">
              <a:spcBef>
                <a:spcPts val="60"/>
              </a:spcBef>
              <a:spcAft>
                <a:spcPts val="60"/>
              </a:spcAft>
              <a:buNone/>
            </a:pPr>
            <a:r>
              <a:rPr lang="en-GB" sz="600">
                <a:solidFill>
                  <a:schemeClr val="dk1"/>
                </a:solidFill>
              </a:rPr>
              <a:t>Li, Ruohan and Chen, Xiang and Han, Jiaming and Li, Jiawei and Tang, Fang and Zhang, Fan and Yin, Ruoyu and Liu, Khawla and Xia, Hao. {Zero123++}: A Single-Image to 3D Model Generator. arXiv preprint arXiv:2311.16450, 2023.</a:t>
            </a:r>
            <a:endParaRPr sz="600">
              <a:solidFill>
                <a:schemeClr val="dk1"/>
              </a:solidFill>
            </a:endParaRPr>
          </a:p>
        </p:txBody>
      </p:sp>
      <p:sp>
        <p:nvSpPr>
          <p:cNvPr id="177" name="Google Shape;177;p26"/>
          <p:cNvSpPr/>
          <p:nvPr/>
        </p:nvSpPr>
        <p:spPr>
          <a:xfrm>
            <a:off x="4931150" y="1144300"/>
            <a:ext cx="3895800" cy="2442000"/>
          </a:xfrm>
          <a:prstGeom prst="roundRect">
            <a:avLst>
              <a:gd name="adj" fmla="val 16667"/>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dk1"/>
              </a:solidFill>
            </a:endParaRPr>
          </a:p>
          <a:p>
            <a:pPr marL="0" lvl="0" indent="0" algn="ctr" rtl="0">
              <a:spcBef>
                <a:spcPts val="0"/>
              </a:spcBef>
              <a:spcAft>
                <a:spcPts val="0"/>
              </a:spcAft>
              <a:buNone/>
            </a:pPr>
            <a:r>
              <a:rPr lang="en-GB" sz="2000" b="1">
                <a:solidFill>
                  <a:schemeClr val="dk1"/>
                </a:solidFill>
              </a:rPr>
              <a:t>InstantMesh</a:t>
            </a:r>
            <a:endParaRPr sz="2000" b="1">
              <a:solidFill>
                <a:schemeClr val="dk1"/>
              </a:solidFill>
            </a:endParaRPr>
          </a:p>
        </p:txBody>
      </p:sp>
      <p:sp>
        <p:nvSpPr>
          <p:cNvPr id="178" name="Google Shape;178;p26"/>
          <p:cNvSpPr/>
          <p:nvPr/>
        </p:nvSpPr>
        <p:spPr>
          <a:xfrm>
            <a:off x="5162150" y="2511325"/>
            <a:ext cx="3433800" cy="923400"/>
          </a:xfrm>
          <a:prstGeom prst="roundRect">
            <a:avLst>
              <a:gd name="adj" fmla="val 16667"/>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dk1"/>
                </a:solidFill>
              </a:rPr>
              <a:t>Zero123++</a:t>
            </a:r>
            <a:endParaRPr sz="1600" b="1">
              <a:solidFill>
                <a:schemeClr val="dk1"/>
              </a:solidFill>
            </a:endParaRPr>
          </a:p>
        </p:txBody>
      </p:sp>
      <p:cxnSp>
        <p:nvCxnSpPr>
          <p:cNvPr id="179" name="Google Shape;179;p26"/>
          <p:cNvCxnSpPr/>
          <p:nvPr/>
        </p:nvCxnSpPr>
        <p:spPr>
          <a:xfrm rot="10800000" flipH="1">
            <a:off x="3438349" y="1757683"/>
            <a:ext cx="1404000" cy="4800"/>
          </a:xfrm>
          <a:prstGeom prst="straightConnector1">
            <a:avLst/>
          </a:prstGeom>
          <a:noFill/>
          <a:ln w="9525" cap="flat" cmpd="sng">
            <a:solidFill>
              <a:schemeClr val="dk2"/>
            </a:solidFill>
            <a:prstDash val="solid"/>
            <a:round/>
            <a:headEnd type="none" w="med" len="med"/>
            <a:tailEnd type="triangle" w="med" len="med"/>
          </a:ln>
        </p:spPr>
      </p:cxnSp>
      <p:sp>
        <p:nvSpPr>
          <p:cNvPr id="180" name="Google Shape;180;p26"/>
          <p:cNvSpPr/>
          <p:nvPr/>
        </p:nvSpPr>
        <p:spPr>
          <a:xfrm>
            <a:off x="247000" y="953375"/>
            <a:ext cx="3142200" cy="1751700"/>
          </a:xfrm>
          <a:prstGeom prst="roundRect">
            <a:avLst>
              <a:gd name="adj" fmla="val 16667"/>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318034" y="307465"/>
            <a:ext cx="8508900" cy="3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Problems!</a:t>
            </a:r>
            <a:endParaRPr sz="1600">
              <a:solidFill>
                <a:schemeClr val="accent1"/>
              </a:solidFill>
              <a:latin typeface="Arial"/>
              <a:ea typeface="Arial"/>
              <a:cs typeface="Arial"/>
              <a:sym typeface="Arial"/>
            </a:endParaRPr>
          </a:p>
        </p:txBody>
      </p:sp>
      <p:sp>
        <p:nvSpPr>
          <p:cNvPr id="186" name="Google Shape;186;p27"/>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8</a:t>
            </a:fld>
            <a:endParaRPr>
              <a:latin typeface="Arial"/>
              <a:ea typeface="Arial"/>
              <a:cs typeface="Arial"/>
              <a:sym typeface="Arial"/>
            </a:endParaRPr>
          </a:p>
        </p:txBody>
      </p:sp>
      <p:pic>
        <p:nvPicPr>
          <p:cNvPr id="187" name="Google Shape;187;p27"/>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188" name="Google Shape;188;p27"/>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189" name="Google Shape;189;p27"/>
          <p:cNvSpPr txBox="1">
            <a:spLocks noGrp="1"/>
          </p:cNvSpPr>
          <p:nvPr>
            <p:ph type="body" idx="1"/>
          </p:nvPr>
        </p:nvSpPr>
        <p:spPr>
          <a:xfrm>
            <a:off x="319090" y="1600200"/>
            <a:ext cx="8508900" cy="3095700"/>
          </a:xfrm>
          <a:prstGeom prst="rect">
            <a:avLst/>
          </a:prstGeom>
          <a:noFill/>
          <a:ln>
            <a:noFill/>
          </a:ln>
        </p:spPr>
        <p:txBody>
          <a:bodyPr spcFirstLastPara="1" wrap="square" lIns="0" tIns="0" rIns="0" bIns="0" anchor="t" anchorCtr="0">
            <a:noAutofit/>
          </a:bodyPr>
          <a:lstStyle/>
          <a:p>
            <a:pPr marL="457200" lvl="0" indent="-330200" algn="l" rtl="0">
              <a:lnSpc>
                <a:spcPct val="150000"/>
              </a:lnSpc>
              <a:spcBef>
                <a:spcPts val="0"/>
              </a:spcBef>
              <a:spcAft>
                <a:spcPts val="0"/>
              </a:spcAft>
              <a:buClr>
                <a:schemeClr val="lt2"/>
              </a:buClr>
              <a:buSzPts val="1600"/>
              <a:buChar char="●"/>
            </a:pPr>
            <a:r>
              <a:rPr lang="en-GB" sz="1600"/>
              <a:t>Mesh generation was not good enough</a:t>
            </a:r>
            <a:endParaRPr sz="1600"/>
          </a:p>
          <a:p>
            <a:pPr marL="457200" lvl="0" indent="-330200" algn="l" rtl="0">
              <a:lnSpc>
                <a:spcPct val="150000"/>
              </a:lnSpc>
              <a:spcBef>
                <a:spcPts val="0"/>
              </a:spcBef>
              <a:spcAft>
                <a:spcPts val="0"/>
              </a:spcAft>
              <a:buClr>
                <a:schemeClr val="lt2"/>
              </a:buClr>
              <a:buSzPts val="1600"/>
              <a:buChar char="●"/>
            </a:pPr>
            <a:r>
              <a:rPr lang="en-GB" sz="1600"/>
              <a:t>RGB-</a:t>
            </a:r>
            <a:r>
              <a:rPr lang="en-GB" sz="1600" b="1"/>
              <a:t>D</a:t>
            </a:r>
            <a:r>
              <a:rPr lang="en-GB" sz="1600"/>
              <a:t> image was required</a:t>
            </a:r>
            <a:endParaRPr sz="1600"/>
          </a:p>
          <a:p>
            <a:pPr marL="0" lvl="0" indent="0" algn="l" rtl="0">
              <a:lnSpc>
                <a:spcPct val="150000"/>
              </a:lnSpc>
              <a:spcBef>
                <a:spcPts val="0"/>
              </a:spcBef>
              <a:spcAft>
                <a:spcPts val="0"/>
              </a:spcAft>
              <a:buNone/>
            </a:pPr>
            <a:endParaRPr sz="1600"/>
          </a:p>
        </p:txBody>
      </p:sp>
      <p:pic>
        <p:nvPicPr>
          <p:cNvPr id="190" name="Google Shape;190;p27"/>
          <p:cNvPicPr preferRelativeResize="0"/>
          <p:nvPr/>
        </p:nvPicPr>
        <p:blipFill>
          <a:blip r:embed="rId4">
            <a:alphaModFix/>
          </a:blip>
          <a:stretch>
            <a:fillRect/>
          </a:stretch>
        </p:blipFill>
        <p:spPr>
          <a:xfrm>
            <a:off x="6926490" y="1602848"/>
            <a:ext cx="1653896" cy="2480825"/>
          </a:xfrm>
          <a:prstGeom prst="rect">
            <a:avLst/>
          </a:prstGeom>
          <a:noFill/>
          <a:ln>
            <a:noFill/>
          </a:ln>
        </p:spPr>
      </p:pic>
      <p:pic>
        <p:nvPicPr>
          <p:cNvPr id="191" name="Google Shape;191;p27" title="000000_scene09_bottle-deodorant_spray_focus3.png"/>
          <p:cNvPicPr preferRelativeResize="0"/>
          <p:nvPr/>
        </p:nvPicPr>
        <p:blipFill rotWithShape="1">
          <a:blip r:embed="rId5">
            <a:alphaModFix/>
          </a:blip>
          <a:srcRect/>
          <a:stretch/>
        </p:blipFill>
        <p:spPr>
          <a:xfrm>
            <a:off x="5057325" y="2101025"/>
            <a:ext cx="1484450" cy="1484475"/>
          </a:xfrm>
          <a:prstGeom prst="rect">
            <a:avLst/>
          </a:prstGeom>
          <a:noFill/>
          <a:ln w="9525" cap="flat" cmpd="sng">
            <a:solidFill>
              <a:schemeClr val="lt2"/>
            </a:solidFill>
            <a:prstDash val="dash"/>
            <a:round/>
            <a:headEnd type="none" w="sm" len="sm"/>
            <a:tailEnd type="none" w="sm" len="sm"/>
          </a:ln>
        </p:spPr>
      </p:pic>
      <p:sp>
        <p:nvSpPr>
          <p:cNvPr id="192" name="Google Shape;192;p27"/>
          <p:cNvSpPr txBox="1"/>
          <p:nvPr/>
        </p:nvSpPr>
        <p:spPr>
          <a:xfrm>
            <a:off x="5057325" y="4083675"/>
            <a:ext cx="3769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solidFill>
                  <a:schemeClr val="dk1"/>
                </a:solidFill>
              </a:rPr>
              <a:t>Figure. input target and distorted multiview generation</a:t>
            </a:r>
            <a:endParaRPr sz="1000" i="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318034" y="307465"/>
            <a:ext cx="8508900" cy="631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b="1">
                <a:solidFill>
                  <a:schemeClr val="lt2"/>
                </a:solidFill>
              </a:rPr>
              <a:t>Updated Pipeline</a:t>
            </a:r>
            <a:br>
              <a:rPr lang="en-GB" b="1">
                <a:solidFill>
                  <a:schemeClr val="lt2"/>
                </a:solidFill>
                <a:latin typeface="Arial"/>
                <a:ea typeface="Arial"/>
                <a:cs typeface="Arial"/>
                <a:sym typeface="Arial"/>
              </a:rPr>
            </a:br>
            <a:endParaRPr sz="1600">
              <a:solidFill>
                <a:schemeClr val="accent1"/>
              </a:solidFill>
              <a:latin typeface="Arial"/>
              <a:ea typeface="Arial"/>
              <a:cs typeface="Arial"/>
              <a:sym typeface="Arial"/>
            </a:endParaRPr>
          </a:p>
        </p:txBody>
      </p:sp>
      <p:sp>
        <p:nvSpPr>
          <p:cNvPr id="198" name="Google Shape;198;p28"/>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GB">
                <a:latin typeface="Arial"/>
                <a:ea typeface="Arial"/>
                <a:cs typeface="Arial"/>
                <a:sym typeface="Arial"/>
              </a:rPr>
              <a:t>9</a:t>
            </a:fld>
            <a:endParaRPr>
              <a:latin typeface="Arial"/>
              <a:ea typeface="Arial"/>
              <a:cs typeface="Arial"/>
              <a:sym typeface="Arial"/>
            </a:endParaRPr>
          </a:p>
        </p:txBody>
      </p:sp>
      <p:pic>
        <p:nvPicPr>
          <p:cNvPr id="199" name="Google Shape;199;p28"/>
          <p:cNvPicPr preferRelativeResize="0"/>
          <p:nvPr/>
        </p:nvPicPr>
        <p:blipFill rotWithShape="1">
          <a:blip r:embed="rId3">
            <a:alphaModFix/>
          </a:blip>
          <a:srcRect/>
          <a:stretch/>
        </p:blipFill>
        <p:spPr>
          <a:xfrm>
            <a:off x="7261546" y="135063"/>
            <a:ext cx="983780" cy="691150"/>
          </a:xfrm>
          <a:prstGeom prst="rect">
            <a:avLst/>
          </a:prstGeom>
          <a:noFill/>
          <a:ln>
            <a:noFill/>
          </a:ln>
        </p:spPr>
      </p:pic>
      <p:sp>
        <p:nvSpPr>
          <p:cNvPr id="200" name="Google Shape;200;p28"/>
          <p:cNvSpPr txBox="1">
            <a:spLocks noGrp="1"/>
          </p:cNvSpPr>
          <p:nvPr>
            <p:ph type="ftr" idx="11"/>
          </p:nvPr>
        </p:nvSpPr>
        <p:spPr>
          <a:xfrm>
            <a:off x="311161" y="4854985"/>
            <a:ext cx="7716300" cy="273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lang="en-GB" sz="800" b="1"/>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201" name="Google Shape;201;p28"/>
          <p:cNvPicPr preferRelativeResize="0"/>
          <p:nvPr/>
        </p:nvPicPr>
        <p:blipFill>
          <a:blip r:embed="rId4">
            <a:alphaModFix/>
          </a:blip>
          <a:stretch>
            <a:fillRect/>
          </a:stretch>
        </p:blipFill>
        <p:spPr>
          <a:xfrm>
            <a:off x="330950" y="882440"/>
            <a:ext cx="8482104" cy="3611521"/>
          </a:xfrm>
          <a:prstGeom prst="rect">
            <a:avLst/>
          </a:prstGeom>
          <a:noFill/>
          <a:ln>
            <a:noFill/>
          </a:ln>
        </p:spPr>
      </p:pic>
      <p:sp>
        <p:nvSpPr>
          <p:cNvPr id="202" name="Google Shape;202;p28"/>
          <p:cNvSpPr/>
          <p:nvPr/>
        </p:nvSpPr>
        <p:spPr>
          <a:xfrm>
            <a:off x="247000" y="953375"/>
            <a:ext cx="3142200" cy="1751700"/>
          </a:xfrm>
          <a:prstGeom prst="roundRect">
            <a:avLst>
              <a:gd name="adj" fmla="val 16667"/>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203" name="Google Shape;203;p28"/>
          <p:cNvCxnSpPr/>
          <p:nvPr/>
        </p:nvCxnSpPr>
        <p:spPr>
          <a:xfrm rot="10800000" flipH="1">
            <a:off x="3218800" y="646775"/>
            <a:ext cx="492600" cy="328500"/>
          </a:xfrm>
          <a:prstGeom prst="straightConnector1">
            <a:avLst/>
          </a:prstGeom>
          <a:noFill/>
          <a:ln w="19050" cap="flat" cmpd="sng">
            <a:solidFill>
              <a:schemeClr val="lt2"/>
            </a:solidFill>
            <a:prstDash val="dash"/>
            <a:round/>
            <a:headEnd type="none" w="med" len="med"/>
            <a:tailEnd type="none" w="med" len="med"/>
          </a:ln>
        </p:spPr>
      </p:cxnSp>
      <p:cxnSp>
        <p:nvCxnSpPr>
          <p:cNvPr id="204" name="Google Shape;204;p28"/>
          <p:cNvCxnSpPr/>
          <p:nvPr/>
        </p:nvCxnSpPr>
        <p:spPr>
          <a:xfrm>
            <a:off x="3711475" y="646825"/>
            <a:ext cx="2530800" cy="300"/>
          </a:xfrm>
          <a:prstGeom prst="straightConnector1">
            <a:avLst/>
          </a:prstGeom>
          <a:noFill/>
          <a:ln w="19050" cap="flat" cmpd="sng">
            <a:solidFill>
              <a:schemeClr val="lt2"/>
            </a:solidFill>
            <a:prstDash val="dash"/>
            <a:round/>
            <a:headEnd type="none" w="med" len="med"/>
            <a:tailEnd type="none" w="med" len="med"/>
          </a:ln>
        </p:spPr>
      </p:cxnSp>
      <p:sp>
        <p:nvSpPr>
          <p:cNvPr id="205" name="Google Shape;205;p28"/>
          <p:cNvSpPr txBox="1"/>
          <p:nvPr/>
        </p:nvSpPr>
        <p:spPr>
          <a:xfrm>
            <a:off x="3689575" y="225081"/>
            <a:ext cx="2616600" cy="3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Replace the generation model</a:t>
            </a:r>
            <a:endParaRPr>
              <a:solidFill>
                <a:schemeClr val="dk2"/>
              </a:solidFill>
            </a:endParaRPr>
          </a:p>
        </p:txBody>
      </p:sp>
      <p:sp>
        <p:nvSpPr>
          <p:cNvPr id="206" name="Google Shape;206;p28"/>
          <p:cNvSpPr/>
          <p:nvPr/>
        </p:nvSpPr>
        <p:spPr>
          <a:xfrm>
            <a:off x="2405446" y="3486371"/>
            <a:ext cx="1209300" cy="631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Depth estimation</a:t>
            </a:r>
            <a:endParaRPr>
              <a:solidFill>
                <a:schemeClr val="lt1"/>
              </a:solidFill>
            </a:endParaRPr>
          </a:p>
        </p:txBody>
      </p:sp>
      <p:sp>
        <p:nvSpPr>
          <p:cNvPr id="207" name="Google Shape;207;p28"/>
          <p:cNvSpPr txBox="1"/>
          <p:nvPr/>
        </p:nvSpPr>
        <p:spPr>
          <a:xfrm>
            <a:off x="318025" y="4405258"/>
            <a:ext cx="850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i="1">
                <a:solidFill>
                  <a:schemeClr val="dk1"/>
                </a:solidFill>
              </a:rPr>
              <a:t>Figure. Overview of the Any6D framework for model-free object pose estimation.</a:t>
            </a:r>
            <a:endParaRPr sz="800" i="1">
              <a:solidFill>
                <a:schemeClr val="dk1"/>
              </a:solidFill>
            </a:endParaRPr>
          </a:p>
        </p:txBody>
      </p:sp>
      <p:sp>
        <p:nvSpPr>
          <p:cNvPr id="208" name="Google Shape;208;p28"/>
          <p:cNvSpPr txBox="1"/>
          <p:nvPr/>
        </p:nvSpPr>
        <p:spPr>
          <a:xfrm>
            <a:off x="219731" y="4670097"/>
            <a:ext cx="8658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
              </a:spcAft>
              <a:buNone/>
            </a:pPr>
            <a:r>
              <a:rPr lang="en-GB" sz="600">
                <a:solidFill>
                  <a:schemeClr val="dk1"/>
                </a:solidFill>
              </a:rPr>
              <a:t>Lee, Taeyeop and Wen, Bowen and Kang, Minjun and Kang, Gyuree and Kweon, In So and Yoon, Kuk-Jin. {Any6D}: Model-free 6D Pose Estimation of Novel Objects,  In Proceedings of the IEEE/CVF international conference on computer vision,2025</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el 1">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halt">
  <a:themeElements>
    <a:clrScheme name="TUM">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piteltrenner">
  <a:themeElements>
    <a:clrScheme name="TUM Farben">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F1B5F"/>
      </a:hlink>
      <a:folHlink>
        <a:srgbClr val="6908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6447</Words>
  <Application>Microsoft Macintosh PowerPoint</Application>
  <PresentationFormat>On-screen Show (16:9)</PresentationFormat>
  <Paragraphs>550</Paragraphs>
  <Slides>65</Slides>
  <Notes>65</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65</vt:i4>
      </vt:variant>
    </vt:vector>
  </HeadingPairs>
  <TitlesOfParts>
    <vt:vector size="74" baseType="lpstr">
      <vt:lpstr>Calibri</vt:lpstr>
      <vt:lpstr>Courier New</vt:lpstr>
      <vt:lpstr>Helvetica Neue</vt:lpstr>
      <vt:lpstr>Arial</vt:lpstr>
      <vt:lpstr>Noto Sans Symbols</vt:lpstr>
      <vt:lpstr>Roboto</vt:lpstr>
      <vt:lpstr>Titel 1</vt:lpstr>
      <vt:lpstr>Inhalt</vt:lpstr>
      <vt:lpstr>Kapiteltrenner</vt:lpstr>
      <vt:lpstr>Visual Grounded Open-Vocabulary Object Pose Estimation</vt:lpstr>
      <vt:lpstr>Outline</vt:lpstr>
      <vt:lpstr>PowerPoint Presentation</vt:lpstr>
      <vt:lpstr>Motivation</vt:lpstr>
      <vt:lpstr>6D Object Pose</vt:lpstr>
      <vt:lpstr>Initial Pipeline (Any6D) </vt:lpstr>
      <vt:lpstr>Mesh Generation of Any6D </vt:lpstr>
      <vt:lpstr>Problems!</vt:lpstr>
      <vt:lpstr>Updated Pipeline </vt:lpstr>
      <vt:lpstr>Updated Pipeline (simplified) </vt:lpstr>
      <vt:lpstr>PowerPoint Presentation</vt:lpstr>
      <vt:lpstr>Experiments</vt:lpstr>
      <vt:lpstr>Dataset: HouseCat6D</vt:lpstr>
      <vt:lpstr>PowerPoint Presentation</vt:lpstr>
      <vt:lpstr>VGGT: Visual Geometry Grounded Transformer</vt:lpstr>
      <vt:lpstr>VGGT: Results from the paper</vt:lpstr>
      <vt:lpstr>VGGT: Results from housecat6D</vt:lpstr>
      <vt:lpstr>VGGT: Visual Geometry Grounded Transformer</vt:lpstr>
      <vt:lpstr>VGGT: Depth Estimation</vt:lpstr>
      <vt:lpstr>PowerPoint Presentation</vt:lpstr>
      <vt:lpstr>3D Mesh Generation Pipeline</vt:lpstr>
      <vt:lpstr>Segmentation Methods</vt:lpstr>
      <vt:lpstr>Preprocess methods</vt:lpstr>
      <vt:lpstr>Preprocess methods</vt:lpstr>
      <vt:lpstr>Generation models: Multiview Generation</vt:lpstr>
      <vt:lpstr>Generation models: Multiview Generation</vt:lpstr>
      <vt:lpstr>Generation models: Multiview Generation</vt:lpstr>
      <vt:lpstr>Generation models: Multiview Generation</vt:lpstr>
      <vt:lpstr>Generation models: End-to-End</vt:lpstr>
      <vt:lpstr>Generation models: End-to-End</vt:lpstr>
      <vt:lpstr>Generation models: Image-to-3d Model </vt:lpstr>
      <vt:lpstr>Generation models: InstantMesh (Baseline)</vt:lpstr>
      <vt:lpstr>Generation models: CraftsMan  </vt:lpstr>
      <vt:lpstr>Generation models: Hunyuan3D 2.5</vt:lpstr>
      <vt:lpstr>Generation models: Hi3DGen</vt:lpstr>
      <vt:lpstr>Generation models: TRELLIS </vt:lpstr>
      <vt:lpstr>Generation models: MIDI-3D</vt:lpstr>
      <vt:lpstr>PowerPoint Presentation</vt:lpstr>
      <vt:lpstr>Evaluation: overview</vt:lpstr>
      <vt:lpstr>Evaluation: VGGT Depth </vt:lpstr>
      <vt:lpstr>Evaluation: Method</vt:lpstr>
      <vt:lpstr>Evaluation: Method</vt:lpstr>
      <vt:lpstr>Evaluation: Method</vt:lpstr>
      <vt:lpstr>Evaluation: Target selection</vt:lpstr>
      <vt:lpstr>Evaluation: Target selection</vt:lpstr>
      <vt:lpstr>Evaluation: Target selection</vt:lpstr>
      <vt:lpstr>Evaluation: Target selection</vt:lpstr>
      <vt:lpstr>Evaluation: 3D generation model</vt:lpstr>
      <vt:lpstr>Evaluation: 3D generation model</vt:lpstr>
      <vt:lpstr>Evaluation: 3D generation model</vt:lpstr>
      <vt:lpstr>Evaluation: 3D generation model</vt:lpstr>
      <vt:lpstr>Evaluation: 3D generation model</vt:lpstr>
      <vt:lpstr>Evaluation: Pose evaluation</vt:lpstr>
      <vt:lpstr>Evaluation: Pose evaluation</vt:lpstr>
      <vt:lpstr>Evaluation: Pose evaluation</vt:lpstr>
      <vt:lpstr>Conclusion</vt:lpstr>
      <vt:lpstr>Conclusion</vt:lpstr>
      <vt:lpstr>PowerPoint Presentation</vt:lpstr>
      <vt:lpstr>What’s Next: </vt:lpstr>
      <vt:lpstr>What’s Next: Overview </vt:lpstr>
      <vt:lpstr>PowerPoint Presentation</vt:lpstr>
      <vt:lpstr>PowerPoint Presentation</vt:lpstr>
      <vt:lpstr>Evaluation: Method</vt:lpstr>
      <vt:lpstr>Evaluation: Method</vt:lpstr>
      <vt:lpstr>Evaluation: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Haoliang Huang</cp:lastModifiedBy>
  <cp:revision>4</cp:revision>
  <dcterms:modified xsi:type="dcterms:W3CDTF">2025-09-08T13:11:24Z</dcterms:modified>
</cp:coreProperties>
</file>